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264" r:id="rId4"/>
    <p:sldId id="257" r:id="rId5"/>
    <p:sldId id="266" r:id="rId6"/>
    <p:sldId id="267" r:id="rId7"/>
    <p:sldId id="268" r:id="rId8"/>
    <p:sldId id="270" r:id="rId9"/>
    <p:sldId id="278" r:id="rId10"/>
    <p:sldId id="279" r:id="rId11"/>
    <p:sldId id="280" r:id="rId12"/>
    <p:sldId id="269" r:id="rId13"/>
    <p:sldId id="271" r:id="rId14"/>
    <p:sldId id="272" r:id="rId15"/>
    <p:sldId id="263" r:id="rId16"/>
    <p:sldId id="274" r:id="rId17"/>
    <p:sldId id="260" r:id="rId18"/>
    <p:sldId id="265" r:id="rId19"/>
    <p:sldId id="275" r:id="rId20"/>
    <p:sldId id="276" r:id="rId21"/>
    <p:sldId id="281" r:id="rId22"/>
    <p:sldId id="282" r:id="rId23"/>
    <p:sldId id="259" r:id="rId24"/>
    <p:sldId id="258" r:id="rId25"/>
    <p:sldId id="277" r:id="rId26"/>
    <p:sldId id="273" r:id="rId27"/>
    <p:sldId id="283" r:id="rId28"/>
    <p:sldId id="285" r:id="rId29"/>
    <p:sldId id="284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6247" autoAdjust="0"/>
  </p:normalViewPr>
  <p:slideViewPr>
    <p:cSldViewPr snapToGrid="0">
      <p:cViewPr varScale="1">
        <p:scale>
          <a:sx n="86" d="100"/>
          <a:sy n="86" d="100"/>
        </p:scale>
        <p:origin x="62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9B5DB-3121-49BC-8911-64E615D65DA6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5CE86-E43B-461A-9888-A871EBA6CBA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884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0612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A217F-7179-51E6-26C9-E3CCA2750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C64442-1122-3E54-D7F4-820A24427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77A05-FAF4-E61D-3C71-B49744D83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725E2-A971-60CB-8097-52960F19B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2388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D9988-BC9A-D347-366D-F546C3BEF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9971D-E012-27EC-90BA-B4111BB08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215BA-7CAB-E703-F063-43CB5953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14BAB-3B99-BC54-E4AD-CE90C3565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5152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6A1B-F07C-3630-2E03-FFE04C37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89A2D-94E0-1476-0749-EE9FA19BB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B7C9A-0F4E-FD4B-539F-A6C5AD480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714EE-4D38-E707-5E08-CE61E41D2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110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Evidence of glass fracture – not seen in other samples without anneal. Definitely glass fracture as Pad4 side goes don to -40um, so through the metal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83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0177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4280A-8599-2993-031D-2BCD7038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874BE-9A81-72A7-3848-3D0439A0C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45C1E-291A-E0EF-C2CC-88A277BE3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BDA23-FC0F-016D-2C7E-AB52898F3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21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B8146-388B-F6DA-43D9-1B9F2B2E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D50D70-B573-3391-3C50-2BB9F0B0A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FE501-2147-447F-52C5-6ED1289E5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0511D-05BB-27FD-2455-41E57D4BF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0290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5D48-7934-6576-CB18-D1057E7D0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898BF-5F62-8BF4-D416-F1617570D4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28B49-9779-1450-D4C7-4D34E40F2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D82C9-B75C-30CD-2EBA-D039B8671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8353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F183B-7BF6-36CE-0B93-127EC2DA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99BC2-F592-670E-ADB4-267A84506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64AFE4-140E-1B36-8A48-9F9604127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FE59A-4B10-D51C-0E4B-BB9B33878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4332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C2DA4-640E-59D1-B7DE-C2C187B4B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D6896-88E0-7C4B-7921-16F49A0CE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8F732-292E-2443-4C4B-7E98D85E6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9236F-3DB0-DD90-4409-A6019AAA5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3510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344B-26E1-47FD-A329-88B54375E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8A68E-56B8-06AA-9046-61F4CB6B7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438D7-D733-A74A-1A88-9FABDFB6D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A5E9F-4497-D298-D76A-13702CD4A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083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4C4BB-F2B6-E5CD-3C39-F8C309AA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A91CD-FB0E-5A05-C79D-1E3FF4EE8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BA7B2-5AC0-924B-0D30-7535B525C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A72</a:t>
            </a:r>
          </a:p>
          <a:p>
            <a:r>
              <a:rPr lang="en-SG" dirty="0"/>
              <a:t>Need to check between unbonded and compressed strip, </a:t>
            </a:r>
            <a:r>
              <a:rPr lang="en-SG" dirty="0" err="1"/>
              <a:t>whats</a:t>
            </a:r>
            <a:r>
              <a:rPr lang="en-SG" dirty="0"/>
              <a:t> the change in gold height.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F2194-F017-81FC-CA24-AB26BA5B8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CE86-E43B-461A-9888-A871EBA6CBA3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550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A530-4CA1-62A9-E7D0-3C58D7467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948A2-F019-7282-B70B-909D8AF5F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DDD1E-8950-B8D4-A83A-BB07F68A0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03E4F-6B7A-DE68-234E-4DFF16B6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A5ED7-E90F-0AF6-B710-C9381475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029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3952B-B801-0258-F14C-E73513CA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3A779-A506-EBC2-4A13-016A1522D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23B93-6641-B194-8E0C-B6A263EC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788D2-3205-5331-F088-A02DB54A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7BA75-E2CF-F1A5-A9FD-68F56D5E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604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8D96D-4B5A-1FF1-7778-8BCEA31BD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AE3C0-BF06-7F2B-7B71-7CA8E5E2D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9DF6E-25B1-5338-5FE4-C7F9AE6A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2F31-62D3-7B34-C405-A46307FAF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A84F-8278-66AB-967F-706B9774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342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F7EB0-ABD6-D5C9-C2B4-24A4133A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CC0F-FF41-1487-C5E8-D48C6FDB3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E18EA-C46B-0AC6-971E-92937DE8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7C20E-5768-15E2-B195-14AED220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067BA-936A-7B12-081A-7A617393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815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069A-99BB-2F5F-9F80-0AEA879E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63A54-1493-D27B-5D50-5D2BCD8DE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94294-DC5C-D6FE-C140-B118EB0B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57DBC-1765-673B-8D56-60E05EE1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98B19-C34C-29C1-8011-88B7337D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2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B6A4-4667-B0E4-959F-28312061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46A02-6C8C-58B0-FD16-C7C3EA739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E0B47-1CD1-2A36-F5DA-3FF3CE508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DC02C-842B-C0DF-DB83-52A5A6BD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9F724-C37C-DE27-0461-E70BA0CB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6546E-D272-680E-52D6-606EE8C3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468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3F17-1386-DC59-B4E3-09D084D3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E617E-DBA3-46C7-89E3-1BA6F7CE1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B6007-FA6A-A20B-DA02-B186855FE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400C1-80DB-21C3-3EF2-3E6F413D3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8B11-3E0B-9C61-8E22-96F4DF7CA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C0609-F11C-59AC-5F94-E6B3F1517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5D6102-17FC-C524-61BA-F6CC4249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0EE203-7A18-2135-C12D-104E4C20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848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60A7-EC91-4847-DA6A-A4AA56FA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CB041-124E-6AC5-D6C3-BEC54CD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6E018-1FED-8706-E133-A022EC80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F96A8-C4B9-8313-5F05-F7401F12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616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FA7E5A-3C2C-EF00-D2D4-4A5B5187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4B8D5-ACE9-9595-26C3-7BCD98088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A6AA1-1462-9041-84A0-ACC5067D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281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FB8E-DD66-2A4C-40BE-FDB606E3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3A98-E043-84EB-F718-8E5D70674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F3A72-2769-6436-F4EF-79EBE0AE1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63FB2-FDFA-83C9-C5E5-001398B6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8391C-4097-00CD-C33E-AFD45968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96636-E5FF-724F-ED59-E0B1C520C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570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E2E9-FB12-D83C-B09A-5DECCBDA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332C-C3FE-665B-C554-F4A04EA76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BD964-2561-B5F2-524F-5D656E9A7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9F0F6-5372-1414-20BA-5F292736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333F5-BD5C-1699-A39F-22F4EF28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C40D1-50EE-A139-8468-481D30A5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317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30C65-5601-8269-0A77-A525536C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CE326-ADF9-E333-714F-C7534C24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54D2B-65D3-064F-CD8E-C92E53559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F8D8C6-6B9E-4094-866D-4A8CB44AE168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0479-236E-AEA4-C03E-18C9B37BE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E20A4-D59C-6D2A-C9BA-585EEAE26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65B1E-27B9-4042-9179-91B5227F84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718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CDD8-B653-5EE2-156D-5B84ACA90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A72-A12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9A556-680A-C93D-5EAE-33FD4F3CF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Bonded at 375C, 40N 15 mins</a:t>
            </a:r>
          </a:p>
          <a:p>
            <a:r>
              <a:rPr lang="en-SG"/>
              <a:t>5h oxide strip</a:t>
            </a:r>
            <a:endParaRPr lang="en-SG" dirty="0"/>
          </a:p>
          <a:p>
            <a:r>
              <a:rPr lang="en-SG" dirty="0"/>
              <a:t>Anneal 12h 500C</a:t>
            </a:r>
          </a:p>
          <a:p>
            <a:r>
              <a:rPr lang="en-SG" dirty="0"/>
              <a:t>Failed at 1N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323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6E7D0-7EBB-0D02-209C-D6C689BE3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12509-703C-9E52-B2F2-845E4164082E}"/>
              </a:ext>
            </a:extLst>
          </p:cNvPr>
          <p:cNvSpPr txBox="1"/>
          <p:nvPr/>
        </p:nvSpPr>
        <p:spPr>
          <a:xfrm>
            <a:off x="265176" y="201775"/>
            <a:ext cx="225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Nearside</a:t>
            </a:r>
          </a:p>
        </p:txBody>
      </p:sp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FF340CEC-82CE-8978-9893-3C9D0ACD8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22614" r="9399" b="13574"/>
          <a:stretch/>
        </p:blipFill>
        <p:spPr>
          <a:xfrm rot="10800000">
            <a:off x="-3203799" y="-988472"/>
            <a:ext cx="7419745" cy="741747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9E9F689-F19A-37AC-8C1F-CE59505C6C53}"/>
              </a:ext>
            </a:extLst>
          </p:cNvPr>
          <p:cNvGrpSpPr/>
          <p:nvPr/>
        </p:nvGrpSpPr>
        <p:grpSpPr>
          <a:xfrm rot="10800000">
            <a:off x="3245365" y="2127179"/>
            <a:ext cx="8923848" cy="4021113"/>
            <a:chOff x="3940027" y="-1161092"/>
            <a:chExt cx="17208819" cy="8611206"/>
          </a:xfrm>
        </p:grpSpPr>
        <p:pic>
          <p:nvPicPr>
            <p:cNvPr id="11" name="Picture 1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4BC82F49-4556-D757-0BCE-60197F9BA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" t="25092" r="9499" b="12125"/>
            <a:stretch/>
          </p:blipFill>
          <p:spPr>
            <a:xfrm>
              <a:off x="4055101" y="-1161090"/>
              <a:ext cx="4320000" cy="4305602"/>
            </a:xfrm>
            <a:prstGeom prst="rect">
              <a:avLst/>
            </a:prstGeom>
          </p:spPr>
        </p:pic>
        <p:pic>
          <p:nvPicPr>
            <p:cNvPr id="13" name="Picture 12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ED525B03-8640-84AB-5E64-65BA8B295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3" t="27822" r="10618" b="9397"/>
            <a:stretch/>
          </p:blipFill>
          <p:spPr>
            <a:xfrm>
              <a:off x="8309954" y="-1161090"/>
              <a:ext cx="4284001" cy="4305602"/>
            </a:xfrm>
            <a:prstGeom prst="rect">
              <a:avLst/>
            </a:prstGeom>
          </p:spPr>
        </p:pic>
        <p:pic>
          <p:nvPicPr>
            <p:cNvPr id="15" name="Picture 14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44F53735-8753-B568-7FC6-94E1CC350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2" t="28661" r="10478" b="8556"/>
            <a:stretch/>
          </p:blipFill>
          <p:spPr>
            <a:xfrm>
              <a:off x="12587571" y="-1161092"/>
              <a:ext cx="4356000" cy="4305602"/>
            </a:xfrm>
            <a:prstGeom prst="rect">
              <a:avLst/>
            </a:prstGeom>
          </p:spPr>
        </p:pic>
        <p:pic>
          <p:nvPicPr>
            <p:cNvPr id="17" name="Picture 16" descr="A close-up of a light&#10;&#10;AI-generated content may be incorrect.">
              <a:extLst>
                <a:ext uri="{FF2B5EF4-FFF2-40B4-BE49-F238E27FC236}">
                  <a16:creationId xmlns:a16="http://schemas.microsoft.com/office/drawing/2014/main" id="{91155FE2-A70C-E64C-183E-A00C189A0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" t="29370" r="10198" b="7848"/>
            <a:stretch/>
          </p:blipFill>
          <p:spPr>
            <a:xfrm>
              <a:off x="16792846" y="-1161090"/>
              <a:ext cx="4356000" cy="4305602"/>
            </a:xfrm>
            <a:prstGeom prst="rect">
              <a:avLst/>
            </a:prstGeom>
          </p:spPr>
        </p:pic>
        <p:pic>
          <p:nvPicPr>
            <p:cNvPr id="27" name="Picture 26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781E3A03-AF01-07FC-25B7-794172297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4" t="32698" r="8095" b="4520"/>
            <a:stretch/>
          </p:blipFill>
          <p:spPr>
            <a:xfrm>
              <a:off x="8425027" y="3144512"/>
              <a:ext cx="4190999" cy="4305602"/>
            </a:xfrm>
            <a:prstGeom prst="rect">
              <a:avLst/>
            </a:prstGeom>
          </p:spPr>
        </p:pic>
        <p:pic>
          <p:nvPicPr>
            <p:cNvPr id="29" name="Picture 28" descr="A close-up of a light bulb&#10;&#10;AI-generated content may be incorrect.">
              <a:extLst>
                <a:ext uri="{FF2B5EF4-FFF2-40B4-BE49-F238E27FC236}">
                  <a16:creationId xmlns:a16="http://schemas.microsoft.com/office/drawing/2014/main" id="{167545AD-C603-3AD9-D133-011449DA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2" t="31222" r="10988" b="5995"/>
            <a:stretch/>
          </p:blipFill>
          <p:spPr>
            <a:xfrm>
              <a:off x="12587571" y="3144512"/>
              <a:ext cx="4284000" cy="4305600"/>
            </a:xfrm>
            <a:prstGeom prst="rect">
              <a:avLst/>
            </a:prstGeom>
          </p:spPr>
        </p:pic>
        <p:pic>
          <p:nvPicPr>
            <p:cNvPr id="31" name="Picture 3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7FD7F2F8-63AD-F756-CAAC-770B12A5D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6" t="31483" r="7895" b="5735"/>
            <a:stretch/>
          </p:blipFill>
          <p:spPr>
            <a:xfrm>
              <a:off x="16792844" y="3144512"/>
              <a:ext cx="4356000" cy="4305602"/>
            </a:xfrm>
            <a:prstGeom prst="rect">
              <a:avLst/>
            </a:prstGeom>
          </p:spPr>
        </p:pic>
        <p:pic>
          <p:nvPicPr>
            <p:cNvPr id="33" name="Picture 32" descr="A close up of a microscope&#10;&#10;AI-generated content may be incorrect.">
              <a:extLst>
                <a:ext uri="{FF2B5EF4-FFF2-40B4-BE49-F238E27FC236}">
                  <a16:creationId xmlns:a16="http://schemas.microsoft.com/office/drawing/2014/main" id="{F43A8ADA-3321-D44F-D6BC-11601449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2" t="31111" r="10288" b="6107"/>
            <a:stretch/>
          </p:blipFill>
          <p:spPr>
            <a:xfrm>
              <a:off x="3940027" y="3144511"/>
              <a:ext cx="4320000" cy="4305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16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0542C-4AA5-7B28-E9B4-12DC5B27F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86ED72-CC12-DCB7-0BA3-7045207259D7}"/>
              </a:ext>
            </a:extLst>
          </p:cNvPr>
          <p:cNvSpPr txBox="1"/>
          <p:nvPr/>
        </p:nvSpPr>
        <p:spPr>
          <a:xfrm>
            <a:off x="265176" y="201775"/>
            <a:ext cx="1996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</a:t>
            </a:r>
            <a:r>
              <a:rPr lang="en-SG" sz="2800" dirty="0" err="1"/>
              <a:t>Farside</a:t>
            </a:r>
            <a:endParaRPr lang="en-SG" sz="2800" dirty="0"/>
          </a:p>
        </p:txBody>
      </p:sp>
      <p:pic>
        <p:nvPicPr>
          <p:cNvPr id="4" name="Picture 3" descr="A circular object with small dots&#10;&#10;AI-generated content may be incorrect.">
            <a:extLst>
              <a:ext uri="{FF2B5EF4-FFF2-40B4-BE49-F238E27FC236}">
                <a16:creationId xmlns:a16="http://schemas.microsoft.com/office/drawing/2014/main" id="{C0F5F1AE-C49F-E574-FC07-4E1D1488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" t="28730" r="9494" b="8730"/>
          <a:stretch/>
        </p:blipFill>
        <p:spPr>
          <a:xfrm>
            <a:off x="-94772" y="2293757"/>
            <a:ext cx="2869383" cy="279145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EC6501F-6D57-A31C-D582-4FD3C6715AD8}"/>
              </a:ext>
            </a:extLst>
          </p:cNvPr>
          <p:cNvGrpSpPr/>
          <p:nvPr/>
        </p:nvGrpSpPr>
        <p:grpSpPr>
          <a:xfrm>
            <a:off x="2693323" y="1188720"/>
            <a:ext cx="9426633" cy="5305307"/>
            <a:chOff x="3663812" y="-509088"/>
            <a:chExt cx="16703906" cy="8607473"/>
          </a:xfrm>
        </p:grpSpPr>
        <p:pic>
          <p:nvPicPr>
            <p:cNvPr id="19" name="Picture 18" descr="A close up of a circular object&#10;&#10;AI-generated content may be incorrect.">
              <a:extLst>
                <a:ext uri="{FF2B5EF4-FFF2-40B4-BE49-F238E27FC236}">
                  <a16:creationId xmlns:a16="http://schemas.microsoft.com/office/drawing/2014/main" id="{B9759E28-FAB5-E4A1-2FAB-0CAFCD7F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7" t="33667" r="9272" b="4151"/>
            <a:stretch/>
          </p:blipFill>
          <p:spPr>
            <a:xfrm>
              <a:off x="3663812" y="-509088"/>
              <a:ext cx="4410203" cy="4367984"/>
            </a:xfrm>
            <a:prstGeom prst="rect">
              <a:avLst/>
            </a:prstGeom>
          </p:spPr>
        </p:pic>
        <p:pic>
          <p:nvPicPr>
            <p:cNvPr id="21" name="Picture 20" descr="A circular object with holes in it&#10;&#10;AI-generated content may be incorrect.">
              <a:extLst>
                <a:ext uri="{FF2B5EF4-FFF2-40B4-BE49-F238E27FC236}">
                  <a16:creationId xmlns:a16="http://schemas.microsoft.com/office/drawing/2014/main" id="{CDB072F9-8819-251B-D60B-15525EF49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8" t="34352" r="11168" b="2367"/>
            <a:stretch/>
          </p:blipFill>
          <p:spPr>
            <a:xfrm>
              <a:off x="7962246" y="-442092"/>
              <a:ext cx="4171527" cy="4300988"/>
            </a:xfrm>
            <a:prstGeom prst="rect">
              <a:avLst/>
            </a:prstGeom>
          </p:spPr>
        </p:pic>
        <p:pic>
          <p:nvPicPr>
            <p:cNvPr id="23" name="Picture 22" descr="A circular object with holes in it&#10;&#10;AI-generated content may be incorrect.">
              <a:extLst>
                <a:ext uri="{FF2B5EF4-FFF2-40B4-BE49-F238E27FC236}">
                  <a16:creationId xmlns:a16="http://schemas.microsoft.com/office/drawing/2014/main" id="{9280421D-D3B5-B2E1-C515-C1766DD22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8" t="32910" r="9630" b="3386"/>
            <a:stretch/>
          </p:blipFill>
          <p:spPr>
            <a:xfrm>
              <a:off x="12104896" y="-270903"/>
              <a:ext cx="4088636" cy="4129797"/>
            </a:xfrm>
            <a:prstGeom prst="rect">
              <a:avLst/>
            </a:prstGeom>
          </p:spPr>
        </p:pic>
        <p:pic>
          <p:nvPicPr>
            <p:cNvPr id="25" name="Picture 24" descr="A circular object with holes in it&#10;&#10;AI-generated content may be incorrect.">
              <a:extLst>
                <a:ext uri="{FF2B5EF4-FFF2-40B4-BE49-F238E27FC236}">
                  <a16:creationId xmlns:a16="http://schemas.microsoft.com/office/drawing/2014/main" id="{351EF23B-DFC4-E112-866F-75D9B6CE7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0" t="34511" r="12901" b="3688"/>
            <a:stretch/>
          </p:blipFill>
          <p:spPr>
            <a:xfrm>
              <a:off x="16193532" y="-455772"/>
              <a:ext cx="4174186" cy="4314665"/>
            </a:xfrm>
            <a:prstGeom prst="rect">
              <a:avLst/>
            </a:prstGeom>
          </p:spPr>
        </p:pic>
        <p:pic>
          <p:nvPicPr>
            <p:cNvPr id="40" name="Picture 39" descr="A circular object with holes in it&#10;&#10;AI-generated content may be incorrect.">
              <a:extLst>
                <a:ext uri="{FF2B5EF4-FFF2-40B4-BE49-F238E27FC236}">
                  <a16:creationId xmlns:a16="http://schemas.microsoft.com/office/drawing/2014/main" id="{20551BEA-7B0B-2F6B-1AD3-A528DE30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2" t="30413" r="10134" b="6315"/>
            <a:stretch/>
          </p:blipFill>
          <p:spPr>
            <a:xfrm>
              <a:off x="16269716" y="3858894"/>
              <a:ext cx="4098002" cy="4212331"/>
            </a:xfrm>
            <a:prstGeom prst="rect">
              <a:avLst/>
            </a:prstGeom>
          </p:spPr>
        </p:pic>
        <p:pic>
          <p:nvPicPr>
            <p:cNvPr id="42" name="Picture 41" descr="A circular object with circles on it&#10;&#10;AI-generated content may be incorrect.">
              <a:extLst>
                <a:ext uri="{FF2B5EF4-FFF2-40B4-BE49-F238E27FC236}">
                  <a16:creationId xmlns:a16="http://schemas.microsoft.com/office/drawing/2014/main" id="{678E1CCD-CBFB-E666-296A-3E54359C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4" t="36381" r="9165" b="832"/>
            <a:stretch/>
          </p:blipFill>
          <p:spPr>
            <a:xfrm>
              <a:off x="12133774" y="3858894"/>
              <a:ext cx="4136525" cy="4212331"/>
            </a:xfrm>
            <a:prstGeom prst="rect">
              <a:avLst/>
            </a:prstGeom>
          </p:spPr>
        </p:pic>
        <p:pic>
          <p:nvPicPr>
            <p:cNvPr id="44" name="Picture 43" descr="A circular object with holes in it&#10;&#10;AI-generated content may be incorrect.">
              <a:extLst>
                <a:ext uri="{FF2B5EF4-FFF2-40B4-BE49-F238E27FC236}">
                  <a16:creationId xmlns:a16="http://schemas.microsoft.com/office/drawing/2014/main" id="{23D00828-729F-0D06-C484-E66A611F2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4" t="36849" r="7710"/>
            <a:stretch/>
          </p:blipFill>
          <p:spPr>
            <a:xfrm>
              <a:off x="7905273" y="3858894"/>
              <a:ext cx="4228501" cy="4212331"/>
            </a:xfrm>
            <a:prstGeom prst="rect">
              <a:avLst/>
            </a:prstGeom>
          </p:spPr>
        </p:pic>
        <p:pic>
          <p:nvPicPr>
            <p:cNvPr id="46" name="Picture 45" descr="A close-up of a circular object&#10;&#10;AI-generated content may be incorrect.">
              <a:extLst>
                <a:ext uri="{FF2B5EF4-FFF2-40B4-BE49-F238E27FC236}">
                  <a16:creationId xmlns:a16="http://schemas.microsoft.com/office/drawing/2014/main" id="{F4E26FC1-10AB-61D9-F136-6668E45A0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5" t="35240" r="8504" b="2942"/>
            <a:stretch/>
          </p:blipFill>
          <p:spPr>
            <a:xfrm>
              <a:off x="3744160" y="3858894"/>
              <a:ext cx="4228501" cy="4239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001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2410F-A379-68E9-DAF8-8900BF688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C1D6C0AC-E387-ADEB-73B2-2F1AC1D96F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458" b="29499"/>
          <a:stretch/>
        </p:blipFill>
        <p:spPr>
          <a:xfrm>
            <a:off x="2633729" y="3371047"/>
            <a:ext cx="8800437" cy="4136611"/>
          </a:xfrm>
          <a:prstGeom prst="rect">
            <a:avLst/>
          </a:prstGeom>
        </p:spPr>
      </p:pic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9B7EF822-237B-F674-753F-40D88F764D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1" t="2359" r="3307" b="39507"/>
          <a:stretch/>
        </p:blipFill>
        <p:spPr>
          <a:xfrm>
            <a:off x="2633729" y="-62069"/>
            <a:ext cx="8454980" cy="3610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BE266D-3876-784C-C017-EE53420AE4E6}"/>
              </a:ext>
            </a:extLst>
          </p:cNvPr>
          <p:cNvSpPr txBox="1"/>
          <p:nvPr/>
        </p:nvSpPr>
        <p:spPr>
          <a:xfrm>
            <a:off x="10830238" y="524941"/>
            <a:ext cx="124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AB4E4-E484-3B12-B53B-96869DE5CCD1}"/>
              </a:ext>
            </a:extLst>
          </p:cNvPr>
          <p:cNvSpPr txBox="1"/>
          <p:nvPr/>
        </p:nvSpPr>
        <p:spPr>
          <a:xfrm>
            <a:off x="255885" y="894273"/>
            <a:ext cx="2368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1-4, 5-7: Vias are 7um tall -&gt; Compression of Gold, as taller than 5.5um of unbonded sample</a:t>
            </a:r>
          </a:p>
          <a:p>
            <a:r>
              <a:rPr lang="en-SG" sz="1600" dirty="0"/>
              <a:t>Matches with other strip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5B1EFE-4BF6-0D23-89DC-383342E7E214}"/>
              </a:ext>
            </a:extLst>
          </p:cNvPr>
          <p:cNvSpPr/>
          <p:nvPr/>
        </p:nvSpPr>
        <p:spPr>
          <a:xfrm>
            <a:off x="3316586" y="4081177"/>
            <a:ext cx="5998864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C2A8E-0FC5-9A41-3C66-788C353B48F9}"/>
              </a:ext>
            </a:extLst>
          </p:cNvPr>
          <p:cNvSpPr txBox="1"/>
          <p:nvPr/>
        </p:nvSpPr>
        <p:spPr>
          <a:xfrm>
            <a:off x="265176" y="201775"/>
            <a:ext cx="1996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</a:t>
            </a:r>
            <a:r>
              <a:rPr lang="en-SG" sz="2800" dirty="0" err="1"/>
              <a:t>Farside</a:t>
            </a:r>
            <a:endParaRPr lang="en-SG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B888C5-B57D-2581-A536-04708E4FF312}"/>
              </a:ext>
            </a:extLst>
          </p:cNvPr>
          <p:cNvSpPr/>
          <p:nvPr/>
        </p:nvSpPr>
        <p:spPr>
          <a:xfrm>
            <a:off x="3192761" y="5700427"/>
            <a:ext cx="4303414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951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B5B1B-53E9-32E2-80F1-15E1122C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2098C8E0-D5B2-012E-ED23-6EC0D71EB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458" b="29499"/>
          <a:stretch/>
        </p:blipFill>
        <p:spPr>
          <a:xfrm>
            <a:off x="2633729" y="3371047"/>
            <a:ext cx="8800437" cy="4136611"/>
          </a:xfrm>
          <a:prstGeom prst="rect">
            <a:avLst/>
          </a:prstGeom>
        </p:spPr>
      </p:pic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601E972D-3E46-2554-2E6D-3B5B9349AC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1" t="2359" r="3307" b="39507"/>
          <a:stretch/>
        </p:blipFill>
        <p:spPr>
          <a:xfrm>
            <a:off x="2633729" y="-62069"/>
            <a:ext cx="8454980" cy="3610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07979-0377-2920-86D9-5FF95CDACEC7}"/>
              </a:ext>
            </a:extLst>
          </p:cNvPr>
          <p:cNvSpPr txBox="1"/>
          <p:nvPr/>
        </p:nvSpPr>
        <p:spPr>
          <a:xfrm>
            <a:off x="10830238" y="524941"/>
            <a:ext cx="124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04EEB-F110-5CC9-1FE1-99260779401B}"/>
              </a:ext>
            </a:extLst>
          </p:cNvPr>
          <p:cNvSpPr txBox="1"/>
          <p:nvPr/>
        </p:nvSpPr>
        <p:spPr>
          <a:xfrm>
            <a:off x="255885" y="894273"/>
            <a:ext cx="23685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8: Failure beyond gold/ adhesion metal layer. </a:t>
            </a:r>
          </a:p>
          <a:p>
            <a:r>
              <a:rPr lang="en-SG" sz="1600" dirty="0"/>
              <a:t>Look at detail later. </a:t>
            </a:r>
          </a:p>
          <a:p>
            <a:r>
              <a:rPr lang="en-SG" sz="1600" dirty="0"/>
              <a:t>Failure in glass layer, but specifically under each via, rather than failure on the whole pad.</a:t>
            </a:r>
          </a:p>
          <a:p>
            <a:endParaRPr lang="en-SG" sz="1600" dirty="0"/>
          </a:p>
          <a:p>
            <a:r>
              <a:rPr lang="en-SG" sz="1600" dirty="0"/>
              <a:t>Similar to compressive failure seen on large pad strips.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E0AE7-7D97-3379-75E7-D809546752F3}"/>
              </a:ext>
            </a:extLst>
          </p:cNvPr>
          <p:cNvSpPr txBox="1"/>
          <p:nvPr/>
        </p:nvSpPr>
        <p:spPr>
          <a:xfrm>
            <a:off x="265176" y="201775"/>
            <a:ext cx="1996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</a:t>
            </a:r>
            <a:r>
              <a:rPr lang="en-SG" sz="2800" dirty="0" err="1"/>
              <a:t>Farside</a:t>
            </a:r>
            <a:endParaRPr lang="en-SG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7FDE64-F30A-7FB6-C4ED-8901851464C1}"/>
              </a:ext>
            </a:extLst>
          </p:cNvPr>
          <p:cNvSpPr/>
          <p:nvPr/>
        </p:nvSpPr>
        <p:spPr>
          <a:xfrm>
            <a:off x="8201025" y="5681377"/>
            <a:ext cx="971550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177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A2623-04A2-216C-D009-B61769023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F23A9412-72BE-4B0E-5523-B04E911CED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458" b="29499"/>
          <a:stretch/>
        </p:blipFill>
        <p:spPr>
          <a:xfrm>
            <a:off x="2633729" y="3371047"/>
            <a:ext cx="8800437" cy="4136611"/>
          </a:xfrm>
          <a:prstGeom prst="rect">
            <a:avLst/>
          </a:prstGeom>
        </p:spPr>
      </p:pic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E564A637-7619-16B3-1617-F741EDA5E2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1" t="2359" r="3307" b="39507"/>
          <a:stretch/>
        </p:blipFill>
        <p:spPr>
          <a:xfrm>
            <a:off x="2633729" y="-62069"/>
            <a:ext cx="8454980" cy="3610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9D0A44-31B3-E0AF-7CF3-4C60A739DF58}"/>
              </a:ext>
            </a:extLst>
          </p:cNvPr>
          <p:cNvSpPr txBox="1"/>
          <p:nvPr/>
        </p:nvSpPr>
        <p:spPr>
          <a:xfrm>
            <a:off x="10830238" y="524941"/>
            <a:ext cx="124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69735-B033-8469-AA50-3F5DEF65A581}"/>
              </a:ext>
            </a:extLst>
          </p:cNvPr>
          <p:cNvSpPr txBox="1"/>
          <p:nvPr/>
        </p:nvSpPr>
        <p:spPr>
          <a:xfrm>
            <a:off x="255885" y="894273"/>
            <a:ext cx="23685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9: Failure beyond gold/ adhesion metal layer. </a:t>
            </a:r>
          </a:p>
          <a:p>
            <a:r>
              <a:rPr lang="en-SG" sz="1600" dirty="0"/>
              <a:t>Deep cut of 7um into strip.</a:t>
            </a:r>
          </a:p>
          <a:p>
            <a:r>
              <a:rPr lang="en-SG" sz="1600" dirty="0"/>
              <a:t>Glass failure, but more localised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EF138-50A2-7348-0E96-52B23431AED9}"/>
              </a:ext>
            </a:extLst>
          </p:cNvPr>
          <p:cNvSpPr txBox="1"/>
          <p:nvPr/>
        </p:nvSpPr>
        <p:spPr>
          <a:xfrm>
            <a:off x="265176" y="201775"/>
            <a:ext cx="1996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</a:t>
            </a:r>
            <a:r>
              <a:rPr lang="en-SG" sz="2800" dirty="0" err="1"/>
              <a:t>Farside</a:t>
            </a:r>
            <a:endParaRPr lang="en-SG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399A58-10E7-A1CE-8341-B1BC2784114F}"/>
              </a:ext>
            </a:extLst>
          </p:cNvPr>
          <p:cNvSpPr/>
          <p:nvPr/>
        </p:nvSpPr>
        <p:spPr>
          <a:xfrm>
            <a:off x="8201025" y="5681377"/>
            <a:ext cx="971550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1655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60176-56B5-7552-E9FA-1006AE8F5831}"/>
              </a:ext>
            </a:extLst>
          </p:cNvPr>
          <p:cNvSpPr txBox="1"/>
          <p:nvPr/>
        </p:nvSpPr>
        <p:spPr>
          <a:xfrm>
            <a:off x="137160" y="168969"/>
            <a:ext cx="1837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A12 (Back)</a:t>
            </a:r>
          </a:p>
          <a:p>
            <a:r>
              <a:rPr lang="en-SG" sz="1600" dirty="0"/>
              <a:t>Post Anneal</a:t>
            </a:r>
            <a:endParaRPr lang="en-SG" sz="1050" dirty="0"/>
          </a:p>
        </p:txBody>
      </p:sp>
      <p:pic>
        <p:nvPicPr>
          <p:cNvPr id="7" name="Picture 6" descr="A close-up of a cell&#10;&#10;AI-generated content may be incorrect.">
            <a:extLst>
              <a:ext uri="{FF2B5EF4-FFF2-40B4-BE49-F238E27FC236}">
                <a16:creationId xmlns:a16="http://schemas.microsoft.com/office/drawing/2014/main" id="{FF35CD83-7C28-4E67-A8FA-9A37507224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72" r="38407"/>
          <a:stretch/>
        </p:blipFill>
        <p:spPr>
          <a:xfrm rot="15988861" flipH="1" flipV="1">
            <a:off x="3952562" y="-1636764"/>
            <a:ext cx="3841778" cy="7603520"/>
          </a:xfrm>
          <a:prstGeom prst="rect">
            <a:avLst/>
          </a:prstGeom>
        </p:spPr>
      </p:pic>
      <p:pic>
        <p:nvPicPr>
          <p:cNvPr id="14" name="Picture 13" descr="Close-up of a computer chip&#10;&#10;AI-generated content may be incorrect.">
            <a:extLst>
              <a:ext uri="{FF2B5EF4-FFF2-40B4-BE49-F238E27FC236}">
                <a16:creationId xmlns:a16="http://schemas.microsoft.com/office/drawing/2014/main" id="{52F93D47-DE2F-B4B7-BE61-9C873F912E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32" r="38064"/>
          <a:stretch/>
        </p:blipFill>
        <p:spPr>
          <a:xfrm rot="5400000">
            <a:off x="4470059" y="1634560"/>
            <a:ext cx="3076116" cy="738905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DAB9821-03E4-59AA-D66B-D6B39B9DF13D}"/>
              </a:ext>
            </a:extLst>
          </p:cNvPr>
          <p:cNvSpPr/>
          <p:nvPr/>
        </p:nvSpPr>
        <p:spPr>
          <a:xfrm rot="19140576">
            <a:off x="3369079" y="988697"/>
            <a:ext cx="358208" cy="762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282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59CB8-EA57-BD6C-C194-21B392F2B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E58B1-617A-F846-C099-73D026E4BD84}"/>
              </a:ext>
            </a:extLst>
          </p:cNvPr>
          <p:cNvSpPr txBox="1"/>
          <p:nvPr/>
        </p:nvSpPr>
        <p:spPr>
          <a:xfrm>
            <a:off x="137160" y="168969"/>
            <a:ext cx="1877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A12 (Front)</a:t>
            </a:r>
          </a:p>
          <a:p>
            <a:r>
              <a:rPr lang="en-SG" sz="1600" dirty="0"/>
              <a:t>Post Pull Test</a:t>
            </a:r>
            <a:endParaRPr lang="en-SG" sz="1050" dirty="0"/>
          </a:p>
        </p:txBody>
      </p:sp>
      <p:pic>
        <p:nvPicPr>
          <p:cNvPr id="9" name="Picture 8" descr="A close-up of a chip&#10;&#10;AI-generated content may be incorrect.">
            <a:extLst>
              <a:ext uri="{FF2B5EF4-FFF2-40B4-BE49-F238E27FC236}">
                <a16:creationId xmlns:a16="http://schemas.microsoft.com/office/drawing/2014/main" id="{14A0170B-2617-E141-DA01-31F8D6FA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99" r="43445"/>
          <a:stretch/>
        </p:blipFill>
        <p:spPr>
          <a:xfrm rot="5400000" flipV="1">
            <a:off x="4882687" y="833654"/>
            <a:ext cx="3330039" cy="8718654"/>
          </a:xfrm>
          <a:prstGeom prst="rect">
            <a:avLst/>
          </a:prstGeom>
        </p:spPr>
      </p:pic>
      <p:pic>
        <p:nvPicPr>
          <p:cNvPr id="11" name="Picture 10" descr="A close-up of a cell&#10;&#10;AI-generated content may be incorrect.">
            <a:extLst>
              <a:ext uri="{FF2B5EF4-FFF2-40B4-BE49-F238E27FC236}">
                <a16:creationId xmlns:a16="http://schemas.microsoft.com/office/drawing/2014/main" id="{DA47D656-431A-EAB5-1C2D-1DE42AF0F5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33" r="46160"/>
          <a:stretch/>
        </p:blipFill>
        <p:spPr>
          <a:xfrm rot="16200000" flipH="1">
            <a:off x="4631532" y="-2352856"/>
            <a:ext cx="3312481" cy="88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88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image of dots and lines&#10;&#10;AI-generated content may be incorrect.">
            <a:extLst>
              <a:ext uri="{FF2B5EF4-FFF2-40B4-BE49-F238E27FC236}">
                <a16:creationId xmlns:a16="http://schemas.microsoft.com/office/drawing/2014/main" id="{02F53C51-3D8C-B62E-76C9-296E0FB613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0" t="1602" r="11135" b="31703"/>
          <a:stretch/>
        </p:blipFill>
        <p:spPr>
          <a:xfrm flipV="1">
            <a:off x="2498501" y="-86205"/>
            <a:ext cx="7816601" cy="4216272"/>
          </a:xfrm>
          <a:prstGeom prst="rect">
            <a:avLst/>
          </a:prstGeom>
        </p:spPr>
      </p:pic>
      <p:pic>
        <p:nvPicPr>
          <p:cNvPr id="3" name="Picture 2" descr="A colorful image of a graph&#10;&#10;AI-generated content may be incorrect.">
            <a:extLst>
              <a:ext uri="{FF2B5EF4-FFF2-40B4-BE49-F238E27FC236}">
                <a16:creationId xmlns:a16="http://schemas.microsoft.com/office/drawing/2014/main" id="{4B039ECF-8877-52A7-B109-D7A6211F8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t="2905" r="10211" b="39004"/>
          <a:stretch/>
        </p:blipFill>
        <p:spPr>
          <a:xfrm flipV="1">
            <a:off x="2667693" y="3561007"/>
            <a:ext cx="7760027" cy="3666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232A39-6CCF-EA69-3AE2-535E175DAAB9}"/>
              </a:ext>
            </a:extLst>
          </p:cNvPr>
          <p:cNvSpPr txBox="1"/>
          <p:nvPr/>
        </p:nvSpPr>
        <p:spPr>
          <a:xfrm>
            <a:off x="411480" y="254193"/>
            <a:ext cx="8659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A12</a:t>
            </a:r>
            <a:endParaRPr lang="en-SG" dirty="0"/>
          </a:p>
          <a:p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60C67-FBBB-153D-9796-DEBF0DE61100}"/>
              </a:ext>
            </a:extLst>
          </p:cNvPr>
          <p:cNvSpPr txBox="1"/>
          <p:nvPr/>
        </p:nvSpPr>
        <p:spPr>
          <a:xfrm>
            <a:off x="174401" y="885134"/>
            <a:ext cx="232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1,2,3: Outer edge of unbonded due to no contact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2EA1C4-66F5-9FA3-FBC2-994E47A9182A}"/>
              </a:ext>
            </a:extLst>
          </p:cNvPr>
          <p:cNvSpPr/>
          <p:nvPr/>
        </p:nvSpPr>
        <p:spPr>
          <a:xfrm rot="19140576">
            <a:off x="3422419" y="950597"/>
            <a:ext cx="358208" cy="762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0290A6-19B1-B6BD-E6E9-68D60CE74F45}"/>
              </a:ext>
            </a:extLst>
          </p:cNvPr>
          <p:cNvSpPr/>
          <p:nvPr/>
        </p:nvSpPr>
        <p:spPr>
          <a:xfrm rot="19140576">
            <a:off x="5098119" y="909097"/>
            <a:ext cx="358208" cy="762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7C9104-6FAE-2EBF-81DF-317863BF36BC}"/>
              </a:ext>
            </a:extLst>
          </p:cNvPr>
          <p:cNvSpPr/>
          <p:nvPr/>
        </p:nvSpPr>
        <p:spPr>
          <a:xfrm rot="19140576">
            <a:off x="6704574" y="801222"/>
            <a:ext cx="358208" cy="762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0908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D4CA-6F9A-2B28-6A25-0F54DDBCD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image of dots and lines&#10;&#10;AI-generated content may be incorrect.">
            <a:extLst>
              <a:ext uri="{FF2B5EF4-FFF2-40B4-BE49-F238E27FC236}">
                <a16:creationId xmlns:a16="http://schemas.microsoft.com/office/drawing/2014/main" id="{EC21954C-CED2-BF7D-AE10-CE16D7CE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0" t="1602" r="11135" b="31703"/>
          <a:stretch/>
        </p:blipFill>
        <p:spPr>
          <a:xfrm flipV="1">
            <a:off x="2498501" y="-86205"/>
            <a:ext cx="7816601" cy="4216272"/>
          </a:xfrm>
          <a:prstGeom prst="rect">
            <a:avLst/>
          </a:prstGeom>
        </p:spPr>
      </p:pic>
      <p:pic>
        <p:nvPicPr>
          <p:cNvPr id="3" name="Picture 2" descr="A colorful image of a graph&#10;&#10;AI-generated content may be incorrect.">
            <a:extLst>
              <a:ext uri="{FF2B5EF4-FFF2-40B4-BE49-F238E27FC236}">
                <a16:creationId xmlns:a16="http://schemas.microsoft.com/office/drawing/2014/main" id="{7DD8B63A-9E70-AEA1-CE08-9B2456A6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t="2905" r="10211" b="39004"/>
          <a:stretch/>
        </p:blipFill>
        <p:spPr>
          <a:xfrm flipV="1">
            <a:off x="2667693" y="3561007"/>
            <a:ext cx="7760027" cy="3666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0AC93E-27F3-AABE-40F2-D71D03B835D1}"/>
              </a:ext>
            </a:extLst>
          </p:cNvPr>
          <p:cNvSpPr txBox="1"/>
          <p:nvPr/>
        </p:nvSpPr>
        <p:spPr>
          <a:xfrm>
            <a:off x="411480" y="254193"/>
            <a:ext cx="8659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A12</a:t>
            </a:r>
            <a:endParaRPr lang="en-SG" dirty="0"/>
          </a:p>
          <a:p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F0A9D-99B2-D76F-D7C1-E8AA78A8E2C5}"/>
              </a:ext>
            </a:extLst>
          </p:cNvPr>
          <p:cNvSpPr txBox="1"/>
          <p:nvPr/>
        </p:nvSpPr>
        <p:spPr>
          <a:xfrm>
            <a:off x="174401" y="885134"/>
            <a:ext cx="2324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1,2, 3:Rest of Area Pad adhered onto other strip, failure at adhesion layer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94F1E2-3B33-B9A2-35F8-DC6FA32C73E6}"/>
              </a:ext>
            </a:extLst>
          </p:cNvPr>
          <p:cNvSpPr/>
          <p:nvPr/>
        </p:nvSpPr>
        <p:spPr>
          <a:xfrm rot="19140576">
            <a:off x="3571506" y="739177"/>
            <a:ext cx="546620" cy="762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A143A5-D713-AF85-681C-E738BF993A72}"/>
              </a:ext>
            </a:extLst>
          </p:cNvPr>
          <p:cNvSpPr/>
          <p:nvPr/>
        </p:nvSpPr>
        <p:spPr>
          <a:xfrm rot="19140576">
            <a:off x="6924306" y="653452"/>
            <a:ext cx="546620" cy="762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D7CC68-99A8-457C-FC0D-3CB69EC193D9}"/>
              </a:ext>
            </a:extLst>
          </p:cNvPr>
          <p:cNvSpPr/>
          <p:nvPr/>
        </p:nvSpPr>
        <p:spPr>
          <a:xfrm rot="19140576">
            <a:off x="5305772" y="679128"/>
            <a:ext cx="546620" cy="762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955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E0056-D44B-3ACE-396A-BAC7E173B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image of dots and lines&#10;&#10;AI-generated content may be incorrect.">
            <a:extLst>
              <a:ext uri="{FF2B5EF4-FFF2-40B4-BE49-F238E27FC236}">
                <a16:creationId xmlns:a16="http://schemas.microsoft.com/office/drawing/2014/main" id="{8348DF78-C7A5-DE98-AC7B-827473CEEA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0" t="1602" r="11135" b="31703"/>
          <a:stretch/>
        </p:blipFill>
        <p:spPr>
          <a:xfrm flipV="1">
            <a:off x="2498501" y="-86205"/>
            <a:ext cx="7816601" cy="4216272"/>
          </a:xfrm>
          <a:prstGeom prst="rect">
            <a:avLst/>
          </a:prstGeom>
        </p:spPr>
      </p:pic>
      <p:pic>
        <p:nvPicPr>
          <p:cNvPr id="3" name="Picture 2" descr="A colorful image of a graph&#10;&#10;AI-generated content may be incorrect.">
            <a:extLst>
              <a:ext uri="{FF2B5EF4-FFF2-40B4-BE49-F238E27FC236}">
                <a16:creationId xmlns:a16="http://schemas.microsoft.com/office/drawing/2014/main" id="{4E44F142-6FC6-C469-E584-5ADE1931E1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t="2905" r="10211" b="39004"/>
          <a:stretch/>
        </p:blipFill>
        <p:spPr>
          <a:xfrm flipV="1">
            <a:off x="2667693" y="3561007"/>
            <a:ext cx="7760027" cy="3666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05ABE9-BF8B-BD75-3BAF-FA1AA0730525}"/>
              </a:ext>
            </a:extLst>
          </p:cNvPr>
          <p:cNvSpPr txBox="1"/>
          <p:nvPr/>
        </p:nvSpPr>
        <p:spPr>
          <a:xfrm>
            <a:off x="411480" y="254193"/>
            <a:ext cx="8659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A12</a:t>
            </a:r>
            <a:endParaRPr lang="en-SG" dirty="0"/>
          </a:p>
          <a:p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7B757-7ED9-D108-715A-824F15FB67AF}"/>
              </a:ext>
            </a:extLst>
          </p:cNvPr>
          <p:cNvSpPr txBox="1"/>
          <p:nvPr/>
        </p:nvSpPr>
        <p:spPr>
          <a:xfrm>
            <a:off x="174401" y="885134"/>
            <a:ext cx="2324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3,4,8: Areas directly underneath vias show troughs of -3.5um.</a:t>
            </a:r>
          </a:p>
          <a:p>
            <a:r>
              <a:rPr lang="en-SG" sz="1600" dirty="0"/>
              <a:t>Goes through adhesion metal and into glass.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4F63E8-BAA5-0421-853C-852000509D96}"/>
              </a:ext>
            </a:extLst>
          </p:cNvPr>
          <p:cNvSpPr/>
          <p:nvPr/>
        </p:nvSpPr>
        <p:spPr>
          <a:xfrm rot="2816310">
            <a:off x="6973145" y="946903"/>
            <a:ext cx="429435" cy="599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8BCB15-B193-8C8B-3EB0-15D49DD63346}"/>
              </a:ext>
            </a:extLst>
          </p:cNvPr>
          <p:cNvSpPr/>
          <p:nvPr/>
        </p:nvSpPr>
        <p:spPr>
          <a:xfrm rot="2816310">
            <a:off x="3433153" y="2425415"/>
            <a:ext cx="515806" cy="729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95F7A9-E9D5-285D-FBA3-C2D2004C6975}"/>
              </a:ext>
            </a:extLst>
          </p:cNvPr>
          <p:cNvSpPr/>
          <p:nvPr/>
        </p:nvSpPr>
        <p:spPr>
          <a:xfrm rot="7320081">
            <a:off x="8437905" y="2304296"/>
            <a:ext cx="656228" cy="7766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551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8A90C1-0802-804F-665C-5C2F52912A68}"/>
              </a:ext>
            </a:extLst>
          </p:cNvPr>
          <p:cNvSpPr txBox="1"/>
          <p:nvPr/>
        </p:nvSpPr>
        <p:spPr>
          <a:xfrm>
            <a:off x="265176" y="201775"/>
            <a:ext cx="1837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(Back)</a:t>
            </a:r>
          </a:p>
          <a:p>
            <a:r>
              <a:rPr lang="en-SG" sz="1600" dirty="0"/>
              <a:t>Post Anneal</a:t>
            </a:r>
            <a:endParaRPr lang="en-SG" sz="1400" dirty="0"/>
          </a:p>
        </p:txBody>
      </p:sp>
      <p:pic>
        <p:nvPicPr>
          <p:cNvPr id="11" name="Picture 10" descr="A close-up of a black surface&#10;&#10;AI-generated content may be incorrect.">
            <a:extLst>
              <a:ext uri="{FF2B5EF4-FFF2-40B4-BE49-F238E27FC236}">
                <a16:creationId xmlns:a16="http://schemas.microsoft.com/office/drawing/2014/main" id="{61D84CEB-7B83-9FE8-C91C-46B73DC771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98" r="27161" b="4352"/>
          <a:stretch/>
        </p:blipFill>
        <p:spPr>
          <a:xfrm rot="16200000" flipH="1">
            <a:off x="4211206" y="-1361260"/>
            <a:ext cx="4215955" cy="6814341"/>
          </a:xfrm>
          <a:prstGeom prst="rect">
            <a:avLst/>
          </a:prstGeom>
        </p:spPr>
      </p:pic>
      <p:pic>
        <p:nvPicPr>
          <p:cNvPr id="12" name="Picture 11" descr="A close-up of a black surface&#10;&#10;AI-generated content may be incorrect.">
            <a:extLst>
              <a:ext uri="{FF2B5EF4-FFF2-40B4-BE49-F238E27FC236}">
                <a16:creationId xmlns:a16="http://schemas.microsoft.com/office/drawing/2014/main" id="{5F999390-587D-444D-B583-7AFD1ADDB8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14" t="6927" r="33892"/>
          <a:stretch/>
        </p:blipFill>
        <p:spPr>
          <a:xfrm rot="16200000" flipH="1">
            <a:off x="4640123" y="2281459"/>
            <a:ext cx="3358119" cy="68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71A3A-D915-E6E8-153A-F6A8EFCC9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image of dots and lines&#10;&#10;AI-generated content may be incorrect.">
            <a:extLst>
              <a:ext uri="{FF2B5EF4-FFF2-40B4-BE49-F238E27FC236}">
                <a16:creationId xmlns:a16="http://schemas.microsoft.com/office/drawing/2014/main" id="{963B1D63-10DD-714A-BBBC-7C8CFDA18E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0" t="1602" r="11135" b="31703"/>
          <a:stretch/>
        </p:blipFill>
        <p:spPr>
          <a:xfrm flipV="1">
            <a:off x="2498501" y="-86205"/>
            <a:ext cx="7816601" cy="4216272"/>
          </a:xfrm>
          <a:prstGeom prst="rect">
            <a:avLst/>
          </a:prstGeom>
        </p:spPr>
      </p:pic>
      <p:pic>
        <p:nvPicPr>
          <p:cNvPr id="3" name="Picture 2" descr="A colorful image of a graph&#10;&#10;AI-generated content may be incorrect.">
            <a:extLst>
              <a:ext uri="{FF2B5EF4-FFF2-40B4-BE49-F238E27FC236}">
                <a16:creationId xmlns:a16="http://schemas.microsoft.com/office/drawing/2014/main" id="{4D24AA8F-3750-33FA-F2A9-C5DC414DE7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t="2905" r="10211" b="39004"/>
          <a:stretch/>
        </p:blipFill>
        <p:spPr>
          <a:xfrm flipV="1">
            <a:off x="2667693" y="3561007"/>
            <a:ext cx="7760027" cy="3666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5C83AE-3487-DC73-03A4-6390DF415C16}"/>
              </a:ext>
            </a:extLst>
          </p:cNvPr>
          <p:cNvSpPr txBox="1"/>
          <p:nvPr/>
        </p:nvSpPr>
        <p:spPr>
          <a:xfrm>
            <a:off x="411480" y="254193"/>
            <a:ext cx="8659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A12</a:t>
            </a:r>
            <a:endParaRPr lang="en-SG" dirty="0"/>
          </a:p>
          <a:p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F3757-6184-4CA2-B0DD-A3B9F896D182}"/>
              </a:ext>
            </a:extLst>
          </p:cNvPr>
          <p:cNvSpPr txBox="1"/>
          <p:nvPr/>
        </p:nvSpPr>
        <p:spPr>
          <a:xfrm>
            <a:off x="174401" y="885134"/>
            <a:ext cx="2324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6,7: Areas directly underneath vias show troughs of -1um.</a:t>
            </a:r>
          </a:p>
          <a:p>
            <a:r>
              <a:rPr lang="en-SG" sz="1600" dirty="0"/>
              <a:t>Probably removal of adhesion layer metal to glass?</a:t>
            </a:r>
          </a:p>
          <a:p>
            <a:r>
              <a:rPr lang="en-SG" sz="1600" dirty="0"/>
              <a:t>Z height of adhesion layer(approx. 1um)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D08B7C-4290-2CE7-681D-19446FC6FFD4}"/>
              </a:ext>
            </a:extLst>
          </p:cNvPr>
          <p:cNvSpPr/>
          <p:nvPr/>
        </p:nvSpPr>
        <p:spPr>
          <a:xfrm rot="8652271">
            <a:off x="5083923" y="2559283"/>
            <a:ext cx="478793" cy="6600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F70FFC-6343-B7C2-92D8-BC361EC93108}"/>
              </a:ext>
            </a:extLst>
          </p:cNvPr>
          <p:cNvSpPr/>
          <p:nvPr/>
        </p:nvSpPr>
        <p:spPr>
          <a:xfrm rot="8652271">
            <a:off x="7004536" y="2878116"/>
            <a:ext cx="330009" cy="3559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03512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B7D9D-2FE1-7B11-FE05-1BA771F9C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F65FB-D39D-F17B-01CB-D1EED59A66DC}"/>
              </a:ext>
            </a:extLst>
          </p:cNvPr>
          <p:cNvSpPr txBox="1"/>
          <p:nvPr/>
        </p:nvSpPr>
        <p:spPr>
          <a:xfrm>
            <a:off x="353291" y="237567"/>
            <a:ext cx="255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A12 Nearside</a:t>
            </a:r>
            <a:endParaRPr lang="en-SG" dirty="0"/>
          </a:p>
          <a:p>
            <a:endParaRPr lang="en-SG" dirty="0"/>
          </a:p>
        </p:txBody>
      </p:sp>
      <p:pic>
        <p:nvPicPr>
          <p:cNvPr id="9" name="Picture 8" descr="A circular object with small circles&#10;&#10;AI-generated content may be incorrect.">
            <a:extLst>
              <a:ext uri="{FF2B5EF4-FFF2-40B4-BE49-F238E27FC236}">
                <a16:creationId xmlns:a16="http://schemas.microsoft.com/office/drawing/2014/main" id="{7C071CC1-56A0-0D50-405A-C8680CD75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t="31394" r="6256" b="5040"/>
          <a:stretch/>
        </p:blipFill>
        <p:spPr>
          <a:xfrm>
            <a:off x="-166254" y="1238597"/>
            <a:ext cx="3203171" cy="314571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C3C1A2D-634B-5561-0D71-741F10DE64B3}"/>
              </a:ext>
            </a:extLst>
          </p:cNvPr>
          <p:cNvGrpSpPr/>
          <p:nvPr/>
        </p:nvGrpSpPr>
        <p:grpSpPr>
          <a:xfrm>
            <a:off x="3158837" y="550701"/>
            <a:ext cx="8888384" cy="6030574"/>
            <a:chOff x="-21950275" y="-5987568"/>
            <a:chExt cx="20564128" cy="13716000"/>
          </a:xfrm>
        </p:grpSpPr>
        <p:pic>
          <p:nvPicPr>
            <p:cNvPr id="11" name="Picture 1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13ECEF87-369B-A12C-20DF-9B7C74F84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6529647" y="-5987568"/>
              <a:ext cx="5143500" cy="6858000"/>
            </a:xfrm>
            <a:prstGeom prst="rect">
              <a:avLst/>
            </a:prstGeom>
          </p:spPr>
        </p:pic>
        <p:pic>
          <p:nvPicPr>
            <p:cNvPr id="13" name="Picture 12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C8F8231A-A98C-A020-A02A-A5225F72F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931573" y="-5987568"/>
              <a:ext cx="5143500" cy="6858000"/>
            </a:xfrm>
            <a:prstGeom prst="rect">
              <a:avLst/>
            </a:prstGeom>
          </p:spPr>
        </p:pic>
        <p:pic>
          <p:nvPicPr>
            <p:cNvPr id="15" name="Picture 14" descr="A circular object with yellow lights&#10;&#10;AI-generated content may be incorrect.">
              <a:extLst>
                <a:ext uri="{FF2B5EF4-FFF2-40B4-BE49-F238E27FC236}">
                  <a16:creationId xmlns:a16="http://schemas.microsoft.com/office/drawing/2014/main" id="{6C3007FF-A46D-1D16-98DA-4963F5050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07816" y="-5987568"/>
              <a:ext cx="5143500" cy="6858000"/>
            </a:xfrm>
            <a:prstGeom prst="rect">
              <a:avLst/>
            </a:prstGeom>
          </p:spPr>
        </p:pic>
        <p:pic>
          <p:nvPicPr>
            <p:cNvPr id="17" name="Picture 16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5FB27DED-D556-E964-946C-1CDDE87B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64316" y="-5987568"/>
              <a:ext cx="5143500" cy="6858000"/>
            </a:xfrm>
            <a:prstGeom prst="rect">
              <a:avLst/>
            </a:prstGeom>
          </p:spPr>
        </p:pic>
        <p:pic>
          <p:nvPicPr>
            <p:cNvPr id="19" name="Picture 18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DDCE0ED1-E313-3886-984E-6E8CEF2BD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64458" y="870432"/>
              <a:ext cx="5143500" cy="6858000"/>
            </a:xfrm>
            <a:prstGeom prst="rect">
              <a:avLst/>
            </a:prstGeom>
          </p:spPr>
        </p:pic>
        <p:pic>
          <p:nvPicPr>
            <p:cNvPr id="21" name="Picture 2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F1475AE5-57AD-C0BF-DDE2-A34FE72FC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950275" y="870432"/>
              <a:ext cx="5143500" cy="6858000"/>
            </a:xfrm>
            <a:prstGeom prst="rect">
              <a:avLst/>
            </a:prstGeom>
          </p:spPr>
        </p:pic>
        <p:pic>
          <p:nvPicPr>
            <p:cNvPr id="23" name="Picture 22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CE9573E3-37B3-5384-DDD8-5254F83B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54054" y="870432"/>
              <a:ext cx="5143500" cy="6858000"/>
            </a:xfrm>
            <a:prstGeom prst="rect">
              <a:avLst/>
            </a:prstGeom>
          </p:spPr>
        </p:pic>
        <p:pic>
          <p:nvPicPr>
            <p:cNvPr id="25" name="Picture 24" descr="A circular object with many lights&#10;&#10;AI-generated content may be incorrect.">
              <a:extLst>
                <a:ext uri="{FF2B5EF4-FFF2-40B4-BE49-F238E27FC236}">
                  <a16:creationId xmlns:a16="http://schemas.microsoft.com/office/drawing/2014/main" id="{C60E4006-40C4-EDA6-B95A-D64DD6BC5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06917" y="870432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700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05FD4-840B-A0CB-EC49-5731A3F28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81653F-C9FA-16D5-5543-0786F0036AB2}"/>
              </a:ext>
            </a:extLst>
          </p:cNvPr>
          <p:cNvSpPr txBox="1"/>
          <p:nvPr/>
        </p:nvSpPr>
        <p:spPr>
          <a:xfrm>
            <a:off x="353291" y="237567"/>
            <a:ext cx="22547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A12 </a:t>
            </a:r>
            <a:r>
              <a:rPr lang="en-SG" sz="3200" dirty="0" err="1"/>
              <a:t>Farside</a:t>
            </a:r>
            <a:endParaRPr lang="en-SG" dirty="0"/>
          </a:p>
          <a:p>
            <a:endParaRPr lang="en-SG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9EA9ED-FDD1-61ED-9EFF-2340CD1755AE}"/>
              </a:ext>
            </a:extLst>
          </p:cNvPr>
          <p:cNvGrpSpPr/>
          <p:nvPr/>
        </p:nvGrpSpPr>
        <p:grpSpPr>
          <a:xfrm>
            <a:off x="2762249" y="0"/>
            <a:ext cx="12578229" cy="8090822"/>
            <a:chOff x="-21663314" y="-6035041"/>
            <a:chExt cx="20574000" cy="13716000"/>
          </a:xfrm>
        </p:grpSpPr>
        <p:pic>
          <p:nvPicPr>
            <p:cNvPr id="16" name="Picture 15" descr="A circular object with many circles&#10;&#10;AI-generated content may be incorrect.">
              <a:extLst>
                <a:ext uri="{FF2B5EF4-FFF2-40B4-BE49-F238E27FC236}">
                  <a16:creationId xmlns:a16="http://schemas.microsoft.com/office/drawing/2014/main" id="{87C9E035-B411-58EC-28DE-3E8B12A9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63314" y="772363"/>
              <a:ext cx="5143500" cy="6858000"/>
            </a:xfrm>
            <a:prstGeom prst="rect">
              <a:avLst/>
            </a:prstGeom>
          </p:spPr>
        </p:pic>
        <p:pic>
          <p:nvPicPr>
            <p:cNvPr id="24" name="Picture 23" descr="A circular object with many circles&#10;&#10;AI-generated content may be incorrect.">
              <a:extLst>
                <a:ext uri="{FF2B5EF4-FFF2-40B4-BE49-F238E27FC236}">
                  <a16:creationId xmlns:a16="http://schemas.microsoft.com/office/drawing/2014/main" id="{67A613F2-BBB8-5FA6-9419-B49BDD215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76314" y="822959"/>
              <a:ext cx="5143500" cy="685800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92B35D6-6A69-7EB7-30EE-B9D04C43C14B}"/>
                </a:ext>
              </a:extLst>
            </p:cNvPr>
            <p:cNvGrpSpPr/>
            <p:nvPr/>
          </p:nvGrpSpPr>
          <p:grpSpPr>
            <a:xfrm>
              <a:off x="-21663314" y="-6035041"/>
              <a:ext cx="20574000" cy="13716000"/>
              <a:chOff x="-21663314" y="-6035041"/>
              <a:chExt cx="20574000" cy="13716000"/>
            </a:xfrm>
          </p:grpSpPr>
          <p:pic>
            <p:nvPicPr>
              <p:cNvPr id="3" name="Picture 2" descr="A close-up of a round object&#10;&#10;AI-generated content may be incorrect.">
                <a:extLst>
                  <a:ext uri="{FF2B5EF4-FFF2-40B4-BE49-F238E27FC236}">
                    <a16:creationId xmlns:a16="http://schemas.microsoft.com/office/drawing/2014/main" id="{D367BD61-1843-9472-BCDF-7E5E8E9B7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32814" y="-6035041"/>
                <a:ext cx="5143500" cy="6858000"/>
              </a:xfrm>
              <a:prstGeom prst="rect">
                <a:avLst/>
              </a:prstGeom>
            </p:spPr>
          </p:pic>
          <p:pic>
            <p:nvPicPr>
              <p:cNvPr id="6" name="Picture 5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B1FE78F6-E696-7CA7-EBD7-8C02D6CDA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76314" y="-6035041"/>
                <a:ext cx="5143500" cy="6858000"/>
              </a:xfrm>
              <a:prstGeom prst="rect">
                <a:avLst/>
              </a:prstGeom>
            </p:spPr>
          </p:pic>
          <p:pic>
            <p:nvPicPr>
              <p:cNvPr id="8" name="Picture 7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6267ADCB-0D0E-E39F-2821-7FD660CC4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519814" y="-6035041"/>
                <a:ext cx="5143500" cy="6858000"/>
              </a:xfrm>
              <a:prstGeom prst="rect">
                <a:avLst/>
              </a:prstGeom>
            </p:spPr>
          </p:pic>
          <p:pic>
            <p:nvPicPr>
              <p:cNvPr id="12" name="Picture 11" descr="A circular object with many circles&#10;&#10;AI-generated content may be incorrect.">
                <a:extLst>
                  <a:ext uri="{FF2B5EF4-FFF2-40B4-BE49-F238E27FC236}">
                    <a16:creationId xmlns:a16="http://schemas.microsoft.com/office/drawing/2014/main" id="{89AC081A-73B6-24E7-D90D-E8E6E34B1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663314" y="-6035041"/>
                <a:ext cx="5143500" cy="6858000"/>
              </a:xfrm>
              <a:prstGeom prst="rect">
                <a:avLst/>
              </a:prstGeom>
            </p:spPr>
          </p:pic>
          <p:pic>
            <p:nvPicPr>
              <p:cNvPr id="20" name="Picture 19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CB7F6814-AD25-F0D4-D70A-8A6B35239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519814" y="806334"/>
                <a:ext cx="5143500" cy="6858000"/>
              </a:xfrm>
              <a:prstGeom prst="rect">
                <a:avLst/>
              </a:prstGeom>
            </p:spPr>
          </p:pic>
          <p:pic>
            <p:nvPicPr>
              <p:cNvPr id="28" name="Picture 27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0DEFCEBA-09C3-5D84-917F-9AF5EE181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32814" y="822959"/>
                <a:ext cx="5143500" cy="685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4908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46C04300-020C-8771-34BF-50FAB2CE8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458" b="29499"/>
          <a:stretch/>
        </p:blipFill>
        <p:spPr>
          <a:xfrm>
            <a:off x="2633729" y="3371047"/>
            <a:ext cx="8800437" cy="4136611"/>
          </a:xfrm>
          <a:prstGeom prst="rect">
            <a:avLst/>
          </a:prstGeom>
        </p:spPr>
      </p:pic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CE42035E-1613-B8E3-995C-8C75930E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1" t="2359" r="3307" b="39507"/>
          <a:stretch/>
        </p:blipFill>
        <p:spPr>
          <a:xfrm>
            <a:off x="2633729" y="-62069"/>
            <a:ext cx="8454980" cy="3610876"/>
          </a:xfrm>
          <a:prstGeom prst="rect">
            <a:avLst/>
          </a:prstGeom>
        </p:spPr>
      </p:pic>
      <p:pic>
        <p:nvPicPr>
          <p:cNvPr id="9" name="Picture 8" descr="A colorful image of dots and lines&#10;&#10;AI-generated content may be incorrect.">
            <a:extLst>
              <a:ext uri="{FF2B5EF4-FFF2-40B4-BE49-F238E27FC236}">
                <a16:creationId xmlns:a16="http://schemas.microsoft.com/office/drawing/2014/main" id="{87DB0137-D992-699A-0B09-06FE906C20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0" t="1602" r="11135" b="31703"/>
          <a:stretch/>
        </p:blipFill>
        <p:spPr>
          <a:xfrm flipV="1">
            <a:off x="2554461" y="-157683"/>
            <a:ext cx="7816601" cy="4216272"/>
          </a:xfrm>
          <a:prstGeom prst="rect">
            <a:avLst/>
          </a:prstGeom>
        </p:spPr>
      </p:pic>
      <p:pic>
        <p:nvPicPr>
          <p:cNvPr id="6" name="Picture 5" descr="A colorful image of a graph&#10;&#10;AI-generated content may be incorrect.">
            <a:extLst>
              <a:ext uri="{FF2B5EF4-FFF2-40B4-BE49-F238E27FC236}">
                <a16:creationId xmlns:a16="http://schemas.microsoft.com/office/drawing/2014/main" id="{01618DDD-BB53-D2D0-2EC2-E3770AC9D23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t="2905" r="10211" b="39004"/>
          <a:stretch/>
        </p:blipFill>
        <p:spPr>
          <a:xfrm flipV="1">
            <a:off x="2633729" y="3767069"/>
            <a:ext cx="7760027" cy="3666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BF1CD1-51C8-BA44-85D0-D9BAD05316D9}"/>
              </a:ext>
            </a:extLst>
          </p:cNvPr>
          <p:cNvSpPr txBox="1"/>
          <p:nvPr/>
        </p:nvSpPr>
        <p:spPr>
          <a:xfrm>
            <a:off x="104210" y="486984"/>
            <a:ext cx="2184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A72 with A12 Overlay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118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AI-generated content may be incorrect.">
            <a:extLst>
              <a:ext uri="{FF2B5EF4-FFF2-40B4-BE49-F238E27FC236}">
                <a16:creationId xmlns:a16="http://schemas.microsoft.com/office/drawing/2014/main" id="{AF4593B7-89CB-1083-AF93-DD2549A5B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41" y="327169"/>
            <a:ext cx="6806933" cy="510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1AD3F4-36F8-3C61-AE16-5D528CB7C9A8}"/>
              </a:ext>
            </a:extLst>
          </p:cNvPr>
          <p:cNvSpPr txBox="1"/>
          <p:nvPr/>
        </p:nvSpPr>
        <p:spPr>
          <a:xfrm>
            <a:off x="5011218" y="5638228"/>
            <a:ext cx="364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Strip A72 Pad 4 Nearside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C91E0-93BF-3F43-689E-43CC0ED6D52A}"/>
              </a:ext>
            </a:extLst>
          </p:cNvPr>
          <p:cNvSpPr txBox="1"/>
          <p:nvPr/>
        </p:nvSpPr>
        <p:spPr>
          <a:xfrm>
            <a:off x="228599" y="1239279"/>
            <a:ext cx="2771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Conchoidal fracture that is larger than each pad, and extends well into the glass. </a:t>
            </a:r>
          </a:p>
          <a:p>
            <a:r>
              <a:rPr lang="en-SG" dirty="0"/>
              <a:t>-20um recorded in the middle</a:t>
            </a:r>
          </a:p>
        </p:txBody>
      </p:sp>
    </p:spTree>
    <p:extLst>
      <p:ext uri="{BB962C8B-B14F-4D97-AF65-F5344CB8AC3E}">
        <p14:creationId xmlns:p14="http://schemas.microsoft.com/office/powerpoint/2010/main" val="56607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globe&#10;&#10;AI-generated content may be incorrect.">
            <a:extLst>
              <a:ext uri="{FF2B5EF4-FFF2-40B4-BE49-F238E27FC236}">
                <a16:creationId xmlns:a16="http://schemas.microsoft.com/office/drawing/2014/main" id="{08774115-B816-C3EF-485C-38350AC54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91" y="159003"/>
            <a:ext cx="8541383" cy="4641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10E57C-B628-5332-ABBD-F7D60352A478}"/>
              </a:ext>
            </a:extLst>
          </p:cNvPr>
          <p:cNvSpPr txBox="1"/>
          <p:nvPr/>
        </p:nvSpPr>
        <p:spPr>
          <a:xfrm>
            <a:off x="5235842" y="4800044"/>
            <a:ext cx="412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Strip A12 Pad 8 </a:t>
            </a:r>
            <a:r>
              <a:rPr lang="en-SG" dirty="0" err="1"/>
              <a:t>Farside</a:t>
            </a:r>
            <a:endParaRPr lang="en-S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F7F24-0256-98BB-0DE8-E528724470F8}"/>
              </a:ext>
            </a:extLst>
          </p:cNvPr>
          <p:cNvSpPr txBox="1"/>
          <p:nvPr/>
        </p:nvSpPr>
        <p:spPr>
          <a:xfrm>
            <a:off x="276224" y="1258329"/>
            <a:ext cx="27717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Less loss of material, only going down to -10um.</a:t>
            </a:r>
          </a:p>
          <a:p>
            <a:endParaRPr lang="en-SG" dirty="0"/>
          </a:p>
          <a:p>
            <a:r>
              <a:rPr lang="en-SG" dirty="0"/>
              <a:t>Loss of material occurs locally around each via vs whole pad</a:t>
            </a:r>
          </a:p>
          <a:p>
            <a:endParaRPr lang="en-SG" dirty="0"/>
          </a:p>
          <a:p>
            <a:r>
              <a:rPr lang="en-SG" dirty="0"/>
              <a:t>Goes into glass, and fracture is deepest at southwest corner (from this image)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7992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2934-4468-C530-C01B-9FA8758B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5DF5-4435-5BE0-101B-E5B61D3F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18/18 bonds exhibit some form of bonding, good enough for electrical contact</a:t>
            </a:r>
          </a:p>
          <a:p>
            <a:r>
              <a:rPr lang="en-SG" dirty="0"/>
              <a:t>Majority of failure is in gold to titanium adhesion layer</a:t>
            </a:r>
          </a:p>
          <a:p>
            <a:r>
              <a:rPr lang="en-SG" dirty="0"/>
              <a:t>2 Pads show major failure in glass layer, but in different areas – one has failed around the vias, while the other has failed across the whole pad</a:t>
            </a:r>
          </a:p>
          <a:p>
            <a:r>
              <a:rPr lang="en-SG" dirty="0"/>
              <a:t>3 pads show a minor amount of failure in the adhesion layer</a:t>
            </a:r>
          </a:p>
          <a:p>
            <a:r>
              <a:rPr lang="en-SG" dirty="0"/>
              <a:t>9</a:t>
            </a:r>
            <a:r>
              <a:rPr lang="en-SG" baseline="30000" dirty="0"/>
              <a:t>th</a:t>
            </a:r>
            <a:r>
              <a:rPr lang="en-SG" dirty="0"/>
              <a:t> pad on both sides shows glass failure in both cases </a:t>
            </a:r>
          </a:p>
          <a:p>
            <a:r>
              <a:rPr lang="en-SG" dirty="0"/>
              <a:t>No sign of PECVD failure as PECVD has </a:t>
            </a:r>
            <a:r>
              <a:rPr lang="en-SG"/>
              <a:t>been removed.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2628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C62F71A6-CE58-2EBF-8C46-32BC7CA6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76" r="6642"/>
          <a:stretch/>
        </p:blipFill>
        <p:spPr>
          <a:xfrm>
            <a:off x="117890" y="449702"/>
            <a:ext cx="8749994" cy="353102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6BE1834-0F67-A025-1E8B-C3D548815803}"/>
              </a:ext>
            </a:extLst>
          </p:cNvPr>
          <p:cNvSpPr txBox="1"/>
          <p:nvPr/>
        </p:nvSpPr>
        <p:spPr>
          <a:xfrm>
            <a:off x="74663" y="-3901"/>
            <a:ext cx="36100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A72 Nearside Pad 1</a:t>
            </a:r>
            <a:endParaRPr lang="en-SG" dirty="0"/>
          </a:p>
          <a:p>
            <a:endParaRPr lang="en-SG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80F463-40E7-ABA6-7400-3A4F82FD2FCA}"/>
              </a:ext>
            </a:extLst>
          </p:cNvPr>
          <p:cNvGrpSpPr/>
          <p:nvPr/>
        </p:nvGrpSpPr>
        <p:grpSpPr>
          <a:xfrm>
            <a:off x="5932941" y="591797"/>
            <a:ext cx="2621370" cy="2893524"/>
            <a:chOff x="8249390" y="506994"/>
            <a:chExt cx="2621370" cy="2893524"/>
          </a:xfrm>
        </p:grpSpPr>
        <p:pic>
          <p:nvPicPr>
            <p:cNvPr id="72" name="Picture 71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727ED1D4-2B2C-D27E-1F2C-E6A81B9FB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7" t="41482" r="23570" b="7685"/>
            <a:stretch/>
          </p:blipFill>
          <p:spPr>
            <a:xfrm rot="10800000">
              <a:off x="8249390" y="506994"/>
              <a:ext cx="2621370" cy="289352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D5A63C-7CB9-1409-0CFD-9DABA2EFE64E}"/>
                </a:ext>
              </a:extLst>
            </p:cNvPr>
            <p:cNvSpPr txBox="1"/>
            <p:nvPr/>
          </p:nvSpPr>
          <p:spPr>
            <a:xfrm>
              <a:off x="8410424" y="714375"/>
              <a:ext cx="440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/>
                <a:t>A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783A6B3-AF33-F27F-7E15-9C5DF4EB4542}"/>
              </a:ext>
            </a:extLst>
          </p:cNvPr>
          <p:cNvGrpSpPr/>
          <p:nvPr/>
        </p:nvGrpSpPr>
        <p:grpSpPr>
          <a:xfrm>
            <a:off x="8395948" y="838765"/>
            <a:ext cx="2568129" cy="2752893"/>
            <a:chOff x="3179981" y="546857"/>
            <a:chExt cx="2425706" cy="2597702"/>
          </a:xfrm>
        </p:grpSpPr>
        <p:pic>
          <p:nvPicPr>
            <p:cNvPr id="77" name="Picture 76" descr="A circular object with many circles&#10;&#10;AI-generated content may be incorrect.">
              <a:extLst>
                <a:ext uri="{FF2B5EF4-FFF2-40B4-BE49-F238E27FC236}">
                  <a16:creationId xmlns:a16="http://schemas.microsoft.com/office/drawing/2014/main" id="{BBA25FBA-4D98-6F76-F968-BC8E3F227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4" t="19999" r="12483" b="21463"/>
            <a:stretch/>
          </p:blipFill>
          <p:spPr>
            <a:xfrm flipV="1">
              <a:off x="3179981" y="546857"/>
              <a:ext cx="2425706" cy="2597702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18ABEB4-1974-ECD8-24A1-B6B743183621}"/>
                </a:ext>
              </a:extLst>
            </p:cNvPr>
            <p:cNvSpPr txBox="1"/>
            <p:nvPr/>
          </p:nvSpPr>
          <p:spPr>
            <a:xfrm rot="10800000" flipV="1">
              <a:off x="3505381" y="685080"/>
              <a:ext cx="447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/>
                <a:t>B</a:t>
              </a: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197AB8C-6155-2B71-F49C-DF12A9993047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7243626" y="591797"/>
            <a:ext cx="0" cy="303251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64F63FC-F5F2-9452-73E3-B790393FFD5A}"/>
              </a:ext>
            </a:extLst>
          </p:cNvPr>
          <p:cNvSpPr txBox="1"/>
          <p:nvPr/>
        </p:nvSpPr>
        <p:spPr>
          <a:xfrm>
            <a:off x="1753701" y="924764"/>
            <a:ext cx="166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Via from 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1CDA5E1-C478-75A2-8185-73DB3D898524}"/>
              </a:ext>
            </a:extLst>
          </p:cNvPr>
          <p:cNvSpPr txBox="1"/>
          <p:nvPr/>
        </p:nvSpPr>
        <p:spPr>
          <a:xfrm>
            <a:off x="1753701" y="1169188"/>
            <a:ext cx="166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Via from 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74B240-BF4A-D438-ECEC-B75B52EBB01A}"/>
              </a:ext>
            </a:extLst>
          </p:cNvPr>
          <p:cNvCxnSpPr>
            <a:cxnSpLocks/>
            <a:stCxn id="114" idx="1"/>
          </p:cNvCxnSpPr>
          <p:nvPr/>
        </p:nvCxnSpPr>
        <p:spPr>
          <a:xfrm flipH="1">
            <a:off x="1370054" y="1094041"/>
            <a:ext cx="383647" cy="147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8EEBF1-6FC7-60ED-B7B5-DCAF50614CBE}"/>
              </a:ext>
            </a:extLst>
          </p:cNvPr>
          <p:cNvCxnSpPr>
            <a:cxnSpLocks/>
            <a:stCxn id="115" idx="1"/>
          </p:cNvCxnSpPr>
          <p:nvPr/>
        </p:nvCxnSpPr>
        <p:spPr>
          <a:xfrm flipH="1">
            <a:off x="1199072" y="1338465"/>
            <a:ext cx="554629" cy="65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79C2EC3-B02F-8E48-64F6-30B68D515F99}"/>
              </a:ext>
            </a:extLst>
          </p:cNvPr>
          <p:cNvGrpSpPr/>
          <p:nvPr/>
        </p:nvGrpSpPr>
        <p:grpSpPr>
          <a:xfrm>
            <a:off x="2415980" y="4225146"/>
            <a:ext cx="5002737" cy="1897286"/>
            <a:chOff x="2415980" y="4951968"/>
            <a:chExt cx="4327551" cy="117046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C97583-AB52-4AF5-9E7B-20EB4C892EDB}"/>
                </a:ext>
              </a:extLst>
            </p:cNvPr>
            <p:cNvSpPr>
              <a:spLocks/>
            </p:cNvSpPr>
            <p:nvPr/>
          </p:nvSpPr>
          <p:spPr>
            <a:xfrm>
              <a:off x="2701760" y="5753100"/>
              <a:ext cx="3602105" cy="9183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934B1A-EB15-2C05-5A62-5A4A664B2522}"/>
                </a:ext>
              </a:extLst>
            </p:cNvPr>
            <p:cNvSpPr>
              <a:spLocks/>
            </p:cNvSpPr>
            <p:nvPr/>
          </p:nvSpPr>
          <p:spPr>
            <a:xfrm>
              <a:off x="2438400" y="5844936"/>
              <a:ext cx="4159250" cy="178004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632C41B-EF34-B6A3-DD00-1CBBA1457336}"/>
                </a:ext>
              </a:extLst>
            </p:cNvPr>
            <p:cNvSpPr>
              <a:spLocks/>
            </p:cNvSpPr>
            <p:nvPr/>
          </p:nvSpPr>
          <p:spPr>
            <a:xfrm>
              <a:off x="5047395" y="5302250"/>
              <a:ext cx="258911" cy="45085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0E0586C6-9652-C2A2-BA4F-9F5250488FF3}"/>
                </a:ext>
              </a:extLst>
            </p:cNvPr>
            <p:cNvSpPr>
              <a:spLocks/>
            </p:cNvSpPr>
            <p:nvPr/>
          </p:nvSpPr>
          <p:spPr>
            <a:xfrm>
              <a:off x="5719187" y="5302250"/>
              <a:ext cx="221682" cy="45085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07D08F3-1BD7-B110-B58F-4FF1CA873F30}"/>
                </a:ext>
              </a:extLst>
            </p:cNvPr>
            <p:cNvSpPr>
              <a:spLocks/>
            </p:cNvSpPr>
            <p:nvPr/>
          </p:nvSpPr>
          <p:spPr>
            <a:xfrm>
              <a:off x="3095625" y="5314950"/>
              <a:ext cx="282575" cy="431800"/>
            </a:xfrm>
            <a:custGeom>
              <a:avLst/>
              <a:gdLst>
                <a:gd name="connsiteX0" fmla="*/ 0 w 282575"/>
                <a:gd name="connsiteY0" fmla="*/ 428625 h 431800"/>
                <a:gd name="connsiteX1" fmla="*/ 6350 w 282575"/>
                <a:gd name="connsiteY1" fmla="*/ 0 h 431800"/>
                <a:gd name="connsiteX2" fmla="*/ 158750 w 282575"/>
                <a:gd name="connsiteY2" fmla="*/ 0 h 431800"/>
                <a:gd name="connsiteX3" fmla="*/ 155575 w 282575"/>
                <a:gd name="connsiteY3" fmla="*/ 219075 h 431800"/>
                <a:gd name="connsiteX4" fmla="*/ 282575 w 282575"/>
                <a:gd name="connsiteY4" fmla="*/ 222250 h 431800"/>
                <a:gd name="connsiteX5" fmla="*/ 279400 w 282575"/>
                <a:gd name="connsiteY5" fmla="*/ 431800 h 431800"/>
                <a:gd name="connsiteX6" fmla="*/ 0 w 282575"/>
                <a:gd name="connsiteY6" fmla="*/ 428625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75" h="431800">
                  <a:moveTo>
                    <a:pt x="0" y="428625"/>
                  </a:moveTo>
                  <a:cubicBezTo>
                    <a:pt x="2117" y="285750"/>
                    <a:pt x="4233" y="142875"/>
                    <a:pt x="6350" y="0"/>
                  </a:cubicBezTo>
                  <a:lnTo>
                    <a:pt x="158750" y="0"/>
                  </a:lnTo>
                  <a:cubicBezTo>
                    <a:pt x="157692" y="73025"/>
                    <a:pt x="156633" y="146050"/>
                    <a:pt x="155575" y="219075"/>
                  </a:cubicBezTo>
                  <a:lnTo>
                    <a:pt x="282575" y="222250"/>
                  </a:lnTo>
                  <a:cubicBezTo>
                    <a:pt x="281517" y="292100"/>
                    <a:pt x="280458" y="361950"/>
                    <a:pt x="279400" y="431800"/>
                  </a:cubicBezTo>
                  <a:lnTo>
                    <a:pt x="0" y="428625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7A5AD43-11E7-204E-7B8C-07B2619808A4}"/>
                </a:ext>
              </a:extLst>
            </p:cNvPr>
            <p:cNvSpPr>
              <a:spLocks/>
            </p:cNvSpPr>
            <p:nvPr/>
          </p:nvSpPr>
          <p:spPr>
            <a:xfrm>
              <a:off x="2874771" y="5210414"/>
              <a:ext cx="3602105" cy="9183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119F6FA-C1D7-C95D-02E1-D2B86D09C7B2}"/>
                </a:ext>
              </a:extLst>
            </p:cNvPr>
            <p:cNvSpPr>
              <a:spLocks/>
            </p:cNvSpPr>
            <p:nvPr/>
          </p:nvSpPr>
          <p:spPr>
            <a:xfrm>
              <a:off x="3266691" y="5308600"/>
              <a:ext cx="258911" cy="2159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7CBFE07-199A-F333-4B18-404B83A35A4A}"/>
                </a:ext>
              </a:extLst>
            </p:cNvPr>
            <p:cNvSpPr>
              <a:spLocks/>
            </p:cNvSpPr>
            <p:nvPr/>
          </p:nvSpPr>
          <p:spPr>
            <a:xfrm>
              <a:off x="3775467" y="5308600"/>
              <a:ext cx="282575" cy="431800"/>
            </a:xfrm>
            <a:custGeom>
              <a:avLst/>
              <a:gdLst>
                <a:gd name="connsiteX0" fmla="*/ 0 w 282575"/>
                <a:gd name="connsiteY0" fmla="*/ 428625 h 431800"/>
                <a:gd name="connsiteX1" fmla="*/ 6350 w 282575"/>
                <a:gd name="connsiteY1" fmla="*/ 0 h 431800"/>
                <a:gd name="connsiteX2" fmla="*/ 158750 w 282575"/>
                <a:gd name="connsiteY2" fmla="*/ 0 h 431800"/>
                <a:gd name="connsiteX3" fmla="*/ 155575 w 282575"/>
                <a:gd name="connsiteY3" fmla="*/ 219075 h 431800"/>
                <a:gd name="connsiteX4" fmla="*/ 282575 w 282575"/>
                <a:gd name="connsiteY4" fmla="*/ 222250 h 431800"/>
                <a:gd name="connsiteX5" fmla="*/ 279400 w 282575"/>
                <a:gd name="connsiteY5" fmla="*/ 431800 h 431800"/>
                <a:gd name="connsiteX6" fmla="*/ 0 w 282575"/>
                <a:gd name="connsiteY6" fmla="*/ 428625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75" h="431800">
                  <a:moveTo>
                    <a:pt x="0" y="428625"/>
                  </a:moveTo>
                  <a:cubicBezTo>
                    <a:pt x="2117" y="285750"/>
                    <a:pt x="4233" y="142875"/>
                    <a:pt x="6350" y="0"/>
                  </a:cubicBezTo>
                  <a:lnTo>
                    <a:pt x="158750" y="0"/>
                  </a:lnTo>
                  <a:cubicBezTo>
                    <a:pt x="157692" y="73025"/>
                    <a:pt x="156633" y="146050"/>
                    <a:pt x="155575" y="219075"/>
                  </a:cubicBezTo>
                  <a:lnTo>
                    <a:pt x="282575" y="222250"/>
                  </a:lnTo>
                  <a:cubicBezTo>
                    <a:pt x="281517" y="292100"/>
                    <a:pt x="280458" y="361950"/>
                    <a:pt x="279400" y="431800"/>
                  </a:cubicBezTo>
                  <a:lnTo>
                    <a:pt x="0" y="428625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7151650-69CF-CED9-723A-D88B0D779C01}"/>
                </a:ext>
              </a:extLst>
            </p:cNvPr>
            <p:cNvSpPr>
              <a:spLocks/>
            </p:cNvSpPr>
            <p:nvPr/>
          </p:nvSpPr>
          <p:spPr>
            <a:xfrm>
              <a:off x="4369760" y="5321300"/>
              <a:ext cx="282575" cy="431800"/>
            </a:xfrm>
            <a:custGeom>
              <a:avLst/>
              <a:gdLst>
                <a:gd name="connsiteX0" fmla="*/ 0 w 282575"/>
                <a:gd name="connsiteY0" fmla="*/ 428625 h 431800"/>
                <a:gd name="connsiteX1" fmla="*/ 6350 w 282575"/>
                <a:gd name="connsiteY1" fmla="*/ 0 h 431800"/>
                <a:gd name="connsiteX2" fmla="*/ 158750 w 282575"/>
                <a:gd name="connsiteY2" fmla="*/ 0 h 431800"/>
                <a:gd name="connsiteX3" fmla="*/ 155575 w 282575"/>
                <a:gd name="connsiteY3" fmla="*/ 219075 h 431800"/>
                <a:gd name="connsiteX4" fmla="*/ 282575 w 282575"/>
                <a:gd name="connsiteY4" fmla="*/ 222250 h 431800"/>
                <a:gd name="connsiteX5" fmla="*/ 279400 w 282575"/>
                <a:gd name="connsiteY5" fmla="*/ 431800 h 431800"/>
                <a:gd name="connsiteX6" fmla="*/ 0 w 282575"/>
                <a:gd name="connsiteY6" fmla="*/ 428625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75" h="431800">
                  <a:moveTo>
                    <a:pt x="0" y="428625"/>
                  </a:moveTo>
                  <a:cubicBezTo>
                    <a:pt x="2117" y="285750"/>
                    <a:pt x="4233" y="142875"/>
                    <a:pt x="6350" y="0"/>
                  </a:cubicBezTo>
                  <a:lnTo>
                    <a:pt x="158750" y="0"/>
                  </a:lnTo>
                  <a:cubicBezTo>
                    <a:pt x="157692" y="73025"/>
                    <a:pt x="156633" y="146050"/>
                    <a:pt x="155575" y="219075"/>
                  </a:cubicBezTo>
                  <a:lnTo>
                    <a:pt x="282575" y="222250"/>
                  </a:lnTo>
                  <a:cubicBezTo>
                    <a:pt x="281517" y="292100"/>
                    <a:pt x="280458" y="361950"/>
                    <a:pt x="279400" y="431800"/>
                  </a:cubicBezTo>
                  <a:lnTo>
                    <a:pt x="0" y="428625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FB5CAD7-65D4-7AFE-58A7-7F3F0C33770A}"/>
                </a:ext>
              </a:extLst>
            </p:cNvPr>
            <p:cNvSpPr>
              <a:spLocks/>
            </p:cNvSpPr>
            <p:nvPr/>
          </p:nvSpPr>
          <p:spPr>
            <a:xfrm>
              <a:off x="3937679" y="5308600"/>
              <a:ext cx="258911" cy="2159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EEE756D7-D905-5198-31B6-E2CC4DA8BF93}"/>
                </a:ext>
              </a:extLst>
            </p:cNvPr>
            <p:cNvSpPr>
              <a:spLocks/>
            </p:cNvSpPr>
            <p:nvPr/>
          </p:nvSpPr>
          <p:spPr>
            <a:xfrm>
              <a:off x="4531972" y="5321300"/>
              <a:ext cx="258911" cy="2159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54AAC0F-B5B7-A813-5FE0-CD47D303B803}"/>
                </a:ext>
              </a:extLst>
            </p:cNvPr>
            <p:cNvSpPr>
              <a:spLocks/>
            </p:cNvSpPr>
            <p:nvPr/>
          </p:nvSpPr>
          <p:spPr>
            <a:xfrm>
              <a:off x="3100387" y="5308600"/>
              <a:ext cx="431006" cy="92076"/>
            </a:xfrm>
            <a:custGeom>
              <a:avLst/>
              <a:gdLst>
                <a:gd name="connsiteX0" fmla="*/ 0 w 425450"/>
                <a:gd name="connsiteY0" fmla="*/ 6350 h 63500"/>
                <a:gd name="connsiteX1" fmla="*/ 158750 w 425450"/>
                <a:gd name="connsiteY1" fmla="*/ 0 h 63500"/>
                <a:gd name="connsiteX2" fmla="*/ 165100 w 425450"/>
                <a:gd name="connsiteY2" fmla="*/ 57150 h 63500"/>
                <a:gd name="connsiteX3" fmla="*/ 425450 w 425450"/>
                <a:gd name="connsiteY3" fmla="*/ 53975 h 63500"/>
                <a:gd name="connsiteX4" fmla="*/ 425450 w 425450"/>
                <a:gd name="connsiteY4" fmla="*/ 57150 h 63500"/>
                <a:gd name="connsiteX5" fmla="*/ 419100 w 425450"/>
                <a:gd name="connsiteY5" fmla="*/ 63500 h 63500"/>
                <a:gd name="connsiteX0" fmla="*/ 0 w 423069"/>
                <a:gd name="connsiteY0" fmla="*/ 0 h 71437"/>
                <a:gd name="connsiteX1" fmla="*/ 156369 w 423069"/>
                <a:gd name="connsiteY1" fmla="*/ 7937 h 71437"/>
                <a:gd name="connsiteX2" fmla="*/ 162719 w 423069"/>
                <a:gd name="connsiteY2" fmla="*/ 65087 h 71437"/>
                <a:gd name="connsiteX3" fmla="*/ 423069 w 423069"/>
                <a:gd name="connsiteY3" fmla="*/ 61912 h 71437"/>
                <a:gd name="connsiteX4" fmla="*/ 423069 w 423069"/>
                <a:gd name="connsiteY4" fmla="*/ 65087 h 71437"/>
                <a:gd name="connsiteX5" fmla="*/ 416719 w 423069"/>
                <a:gd name="connsiteY5" fmla="*/ 71437 h 71437"/>
                <a:gd name="connsiteX0" fmla="*/ 0 w 423069"/>
                <a:gd name="connsiteY0" fmla="*/ 0 h 71437"/>
                <a:gd name="connsiteX1" fmla="*/ 156369 w 423069"/>
                <a:gd name="connsiteY1" fmla="*/ 7937 h 71437"/>
                <a:gd name="connsiteX2" fmla="*/ 153194 w 423069"/>
                <a:gd name="connsiteY2" fmla="*/ 65087 h 71437"/>
                <a:gd name="connsiteX3" fmla="*/ 423069 w 423069"/>
                <a:gd name="connsiteY3" fmla="*/ 61912 h 71437"/>
                <a:gd name="connsiteX4" fmla="*/ 423069 w 423069"/>
                <a:gd name="connsiteY4" fmla="*/ 65087 h 71437"/>
                <a:gd name="connsiteX5" fmla="*/ 416719 w 423069"/>
                <a:gd name="connsiteY5" fmla="*/ 71437 h 71437"/>
                <a:gd name="connsiteX0" fmla="*/ 0 w 430213"/>
                <a:gd name="connsiteY0" fmla="*/ 3969 h 63500"/>
                <a:gd name="connsiteX1" fmla="*/ 163513 w 430213"/>
                <a:gd name="connsiteY1" fmla="*/ 0 h 63500"/>
                <a:gd name="connsiteX2" fmla="*/ 160338 w 430213"/>
                <a:gd name="connsiteY2" fmla="*/ 57150 h 63500"/>
                <a:gd name="connsiteX3" fmla="*/ 430213 w 430213"/>
                <a:gd name="connsiteY3" fmla="*/ 53975 h 63500"/>
                <a:gd name="connsiteX4" fmla="*/ 430213 w 430213"/>
                <a:gd name="connsiteY4" fmla="*/ 57150 h 63500"/>
                <a:gd name="connsiteX5" fmla="*/ 423863 w 430213"/>
                <a:gd name="connsiteY5" fmla="*/ 63500 h 63500"/>
                <a:gd name="connsiteX0" fmla="*/ 0 w 550069"/>
                <a:gd name="connsiteY0" fmla="*/ 3969 h 106363"/>
                <a:gd name="connsiteX1" fmla="*/ 163513 w 550069"/>
                <a:gd name="connsiteY1" fmla="*/ 0 h 106363"/>
                <a:gd name="connsiteX2" fmla="*/ 160338 w 550069"/>
                <a:gd name="connsiteY2" fmla="*/ 57150 h 106363"/>
                <a:gd name="connsiteX3" fmla="*/ 430213 w 550069"/>
                <a:gd name="connsiteY3" fmla="*/ 53975 h 106363"/>
                <a:gd name="connsiteX4" fmla="*/ 430213 w 550069"/>
                <a:gd name="connsiteY4" fmla="*/ 57150 h 106363"/>
                <a:gd name="connsiteX5" fmla="*/ 550069 w 550069"/>
                <a:gd name="connsiteY5" fmla="*/ 106363 h 106363"/>
                <a:gd name="connsiteX0" fmla="*/ 0 w 528637"/>
                <a:gd name="connsiteY0" fmla="*/ 3969 h 57150"/>
                <a:gd name="connsiteX1" fmla="*/ 163513 w 528637"/>
                <a:gd name="connsiteY1" fmla="*/ 0 h 57150"/>
                <a:gd name="connsiteX2" fmla="*/ 160338 w 528637"/>
                <a:gd name="connsiteY2" fmla="*/ 57150 h 57150"/>
                <a:gd name="connsiteX3" fmla="*/ 430213 w 528637"/>
                <a:gd name="connsiteY3" fmla="*/ 53975 h 57150"/>
                <a:gd name="connsiteX4" fmla="*/ 430213 w 528637"/>
                <a:gd name="connsiteY4" fmla="*/ 57150 h 57150"/>
                <a:gd name="connsiteX5" fmla="*/ 528637 w 528637"/>
                <a:gd name="connsiteY5" fmla="*/ 15876 h 57150"/>
                <a:gd name="connsiteX0" fmla="*/ 0 w 431006"/>
                <a:gd name="connsiteY0" fmla="*/ 3969 h 92076"/>
                <a:gd name="connsiteX1" fmla="*/ 163513 w 431006"/>
                <a:gd name="connsiteY1" fmla="*/ 0 h 92076"/>
                <a:gd name="connsiteX2" fmla="*/ 160338 w 431006"/>
                <a:gd name="connsiteY2" fmla="*/ 57150 h 92076"/>
                <a:gd name="connsiteX3" fmla="*/ 430213 w 431006"/>
                <a:gd name="connsiteY3" fmla="*/ 53975 h 92076"/>
                <a:gd name="connsiteX4" fmla="*/ 430213 w 431006"/>
                <a:gd name="connsiteY4" fmla="*/ 57150 h 92076"/>
                <a:gd name="connsiteX5" fmla="*/ 431006 w 431006"/>
                <a:gd name="connsiteY5" fmla="*/ 92076 h 9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006" h="92076">
                  <a:moveTo>
                    <a:pt x="0" y="3969"/>
                  </a:moveTo>
                  <a:lnTo>
                    <a:pt x="163513" y="0"/>
                  </a:lnTo>
                  <a:lnTo>
                    <a:pt x="160338" y="57150"/>
                  </a:lnTo>
                  <a:lnTo>
                    <a:pt x="430213" y="53975"/>
                  </a:lnTo>
                  <a:lnTo>
                    <a:pt x="430213" y="57150"/>
                  </a:lnTo>
                  <a:cubicBezTo>
                    <a:pt x="430477" y="68792"/>
                    <a:pt x="430742" y="80434"/>
                    <a:pt x="431006" y="92076"/>
                  </a:cubicBezTo>
                </a:path>
              </a:pathLst>
            </a:cu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0C99742-C4A7-736B-3BBB-2E72E0D8615F}"/>
                </a:ext>
              </a:extLst>
            </p:cNvPr>
            <p:cNvSpPr>
              <a:spLocks/>
            </p:cNvSpPr>
            <p:nvPr/>
          </p:nvSpPr>
          <p:spPr>
            <a:xfrm>
              <a:off x="3783806" y="5303044"/>
              <a:ext cx="419100" cy="66675"/>
            </a:xfrm>
            <a:custGeom>
              <a:avLst/>
              <a:gdLst>
                <a:gd name="connsiteX0" fmla="*/ 0 w 419100"/>
                <a:gd name="connsiteY0" fmla="*/ 2381 h 66675"/>
                <a:gd name="connsiteX1" fmla="*/ 154782 w 419100"/>
                <a:gd name="connsiteY1" fmla="*/ 0 h 66675"/>
                <a:gd name="connsiteX2" fmla="*/ 157163 w 419100"/>
                <a:gd name="connsiteY2" fmla="*/ 66675 h 66675"/>
                <a:gd name="connsiteX3" fmla="*/ 419100 w 419100"/>
                <a:gd name="connsiteY3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" h="66675">
                  <a:moveTo>
                    <a:pt x="0" y="2381"/>
                  </a:moveTo>
                  <a:lnTo>
                    <a:pt x="154782" y="0"/>
                  </a:lnTo>
                  <a:cubicBezTo>
                    <a:pt x="155576" y="22225"/>
                    <a:pt x="156369" y="44450"/>
                    <a:pt x="157163" y="66675"/>
                  </a:cubicBezTo>
                  <a:lnTo>
                    <a:pt x="419100" y="64294"/>
                  </a:lnTo>
                </a:path>
              </a:pathLst>
            </a:cu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DFD44C2-B083-9BCD-9E61-2A9C453BF171}"/>
                </a:ext>
              </a:extLst>
            </p:cNvPr>
            <p:cNvSpPr>
              <a:spLocks/>
            </p:cNvSpPr>
            <p:nvPr/>
          </p:nvSpPr>
          <p:spPr>
            <a:xfrm>
              <a:off x="4383881" y="5314950"/>
              <a:ext cx="414338" cy="107156"/>
            </a:xfrm>
            <a:custGeom>
              <a:avLst/>
              <a:gdLst>
                <a:gd name="connsiteX0" fmla="*/ 0 w 414338"/>
                <a:gd name="connsiteY0" fmla="*/ 2381 h 107156"/>
                <a:gd name="connsiteX1" fmla="*/ 150019 w 414338"/>
                <a:gd name="connsiteY1" fmla="*/ 0 h 107156"/>
                <a:gd name="connsiteX2" fmla="*/ 145257 w 414338"/>
                <a:gd name="connsiteY2" fmla="*/ 107156 h 107156"/>
                <a:gd name="connsiteX3" fmla="*/ 414338 w 414338"/>
                <a:gd name="connsiteY3" fmla="*/ 104775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4338" h="107156">
                  <a:moveTo>
                    <a:pt x="0" y="2381"/>
                  </a:moveTo>
                  <a:lnTo>
                    <a:pt x="150019" y="0"/>
                  </a:lnTo>
                  <a:lnTo>
                    <a:pt x="145257" y="107156"/>
                  </a:lnTo>
                  <a:lnTo>
                    <a:pt x="414338" y="104775"/>
                  </a:lnTo>
                </a:path>
              </a:pathLst>
            </a:cu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F2D870B-B63B-79A5-052D-8B16698CC01B}"/>
                </a:ext>
              </a:extLst>
            </p:cNvPr>
            <p:cNvSpPr>
              <a:spLocks/>
            </p:cNvSpPr>
            <p:nvPr/>
          </p:nvSpPr>
          <p:spPr>
            <a:xfrm>
              <a:off x="5054600" y="5667375"/>
              <a:ext cx="1241425" cy="82550"/>
            </a:xfrm>
            <a:custGeom>
              <a:avLst/>
              <a:gdLst>
                <a:gd name="connsiteX0" fmla="*/ 0 w 1241425"/>
                <a:gd name="connsiteY0" fmla="*/ 19050 h 82550"/>
                <a:gd name="connsiteX1" fmla="*/ 260350 w 1241425"/>
                <a:gd name="connsiteY1" fmla="*/ 19050 h 82550"/>
                <a:gd name="connsiteX2" fmla="*/ 260350 w 1241425"/>
                <a:gd name="connsiteY2" fmla="*/ 82550 h 82550"/>
                <a:gd name="connsiteX3" fmla="*/ 663575 w 1241425"/>
                <a:gd name="connsiteY3" fmla="*/ 82550 h 82550"/>
                <a:gd name="connsiteX4" fmla="*/ 666750 w 1241425"/>
                <a:gd name="connsiteY4" fmla="*/ 0 h 82550"/>
                <a:gd name="connsiteX5" fmla="*/ 895350 w 1241425"/>
                <a:gd name="connsiteY5" fmla="*/ 0 h 82550"/>
                <a:gd name="connsiteX6" fmla="*/ 892175 w 1241425"/>
                <a:gd name="connsiteY6" fmla="*/ 82550 h 82550"/>
                <a:gd name="connsiteX7" fmla="*/ 1241425 w 1241425"/>
                <a:gd name="connsiteY7" fmla="*/ 73025 h 82550"/>
                <a:gd name="connsiteX8" fmla="*/ 1241425 w 1241425"/>
                <a:gd name="connsiteY8" fmla="*/ 73025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425" h="82550">
                  <a:moveTo>
                    <a:pt x="0" y="19050"/>
                  </a:moveTo>
                  <a:lnTo>
                    <a:pt x="260350" y="19050"/>
                  </a:lnTo>
                  <a:lnTo>
                    <a:pt x="260350" y="82550"/>
                  </a:lnTo>
                  <a:lnTo>
                    <a:pt x="663575" y="82550"/>
                  </a:lnTo>
                  <a:lnTo>
                    <a:pt x="666750" y="0"/>
                  </a:lnTo>
                  <a:lnTo>
                    <a:pt x="895350" y="0"/>
                  </a:lnTo>
                  <a:lnTo>
                    <a:pt x="892175" y="82550"/>
                  </a:lnTo>
                  <a:lnTo>
                    <a:pt x="1241425" y="73025"/>
                  </a:lnTo>
                  <a:lnTo>
                    <a:pt x="1241425" y="73025"/>
                  </a:lnTo>
                </a:path>
              </a:pathLst>
            </a:cu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581BBDF0-30E2-DECA-9662-DBEAA47050ED}"/>
                </a:ext>
              </a:extLst>
            </p:cNvPr>
            <p:cNvSpPr>
              <a:spLocks/>
            </p:cNvSpPr>
            <p:nvPr/>
          </p:nvSpPr>
          <p:spPr>
            <a:xfrm>
              <a:off x="2584281" y="5036038"/>
              <a:ext cx="4159250" cy="178004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B93E60-B722-3DAD-9FF2-C79E47675FA6}"/>
                </a:ext>
              </a:extLst>
            </p:cNvPr>
            <p:cNvSpPr txBox="1">
              <a:spLocks/>
            </p:cNvSpPr>
            <p:nvPr/>
          </p:nvSpPr>
          <p:spPr>
            <a:xfrm>
              <a:off x="2415980" y="5753100"/>
              <a:ext cx="27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C9AD01-6D5C-2387-6FFC-6E1DAD1F7569}"/>
                </a:ext>
              </a:extLst>
            </p:cNvPr>
            <p:cNvSpPr txBox="1">
              <a:spLocks/>
            </p:cNvSpPr>
            <p:nvPr/>
          </p:nvSpPr>
          <p:spPr>
            <a:xfrm>
              <a:off x="2590522" y="495196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1764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9AD35-5F5F-308A-C591-D15E0C6D0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F212FF6-BE0E-07C0-3302-FC1124BACD09}"/>
              </a:ext>
            </a:extLst>
          </p:cNvPr>
          <p:cNvGrpSpPr/>
          <p:nvPr/>
        </p:nvGrpSpPr>
        <p:grpSpPr>
          <a:xfrm>
            <a:off x="922440" y="-3901"/>
            <a:ext cx="6107010" cy="6741048"/>
            <a:chOff x="3570390" y="0"/>
            <a:chExt cx="6107010" cy="6741048"/>
          </a:xfrm>
        </p:grpSpPr>
        <p:pic>
          <p:nvPicPr>
            <p:cNvPr id="4" name="Picture 3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0B0A0C33-9FC2-7845-5DC0-7F385DBD4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7" t="41482" r="23570" b="7685"/>
            <a:stretch/>
          </p:blipFill>
          <p:spPr>
            <a:xfrm rot="10800000">
              <a:off x="3570390" y="0"/>
              <a:ext cx="6107010" cy="6741048"/>
            </a:xfrm>
            <a:prstGeom prst="rect">
              <a:avLst/>
            </a:prstGeom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8963688-E2A9-5D63-C78C-A0A6029F54DC}"/>
                </a:ext>
              </a:extLst>
            </p:cNvPr>
            <p:cNvSpPr/>
            <p:nvPr/>
          </p:nvSpPr>
          <p:spPr>
            <a:xfrm>
              <a:off x="5467350" y="1819275"/>
              <a:ext cx="438150" cy="400050"/>
            </a:xfrm>
            <a:custGeom>
              <a:avLst/>
              <a:gdLst>
                <a:gd name="connsiteX0" fmla="*/ 0 w 438150"/>
                <a:gd name="connsiteY0" fmla="*/ 47625 h 400050"/>
                <a:gd name="connsiteX1" fmla="*/ 247650 w 438150"/>
                <a:gd name="connsiteY1" fmla="*/ 0 h 400050"/>
                <a:gd name="connsiteX2" fmla="*/ 438150 w 438150"/>
                <a:gd name="connsiteY2" fmla="*/ 209550 h 400050"/>
                <a:gd name="connsiteX3" fmla="*/ 419100 w 438150"/>
                <a:gd name="connsiteY3" fmla="*/ 371475 h 400050"/>
                <a:gd name="connsiteX4" fmla="*/ 295275 w 438150"/>
                <a:gd name="connsiteY4" fmla="*/ 400050 h 400050"/>
                <a:gd name="connsiteX5" fmla="*/ 114300 w 438150"/>
                <a:gd name="connsiteY5" fmla="*/ 361950 h 400050"/>
                <a:gd name="connsiteX6" fmla="*/ 9525 w 438150"/>
                <a:gd name="connsiteY6" fmla="*/ 114300 h 400050"/>
                <a:gd name="connsiteX7" fmla="*/ 0 w 438150"/>
                <a:gd name="connsiteY7" fmla="*/ 4762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400050">
                  <a:moveTo>
                    <a:pt x="0" y="47625"/>
                  </a:moveTo>
                  <a:lnTo>
                    <a:pt x="247650" y="0"/>
                  </a:lnTo>
                  <a:lnTo>
                    <a:pt x="438150" y="209550"/>
                  </a:lnTo>
                  <a:lnTo>
                    <a:pt x="419100" y="371475"/>
                  </a:lnTo>
                  <a:lnTo>
                    <a:pt x="295275" y="400050"/>
                  </a:lnTo>
                  <a:lnTo>
                    <a:pt x="114300" y="361950"/>
                  </a:lnTo>
                  <a:lnTo>
                    <a:pt x="9525" y="114300"/>
                  </a:lnTo>
                  <a:lnTo>
                    <a:pt x="0" y="47625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51D201A-564D-8771-FF53-0508958102A5}"/>
                </a:ext>
              </a:extLst>
            </p:cNvPr>
            <p:cNvSpPr/>
            <p:nvPr/>
          </p:nvSpPr>
          <p:spPr>
            <a:xfrm>
              <a:off x="6438900" y="1228725"/>
              <a:ext cx="381000" cy="400050"/>
            </a:xfrm>
            <a:custGeom>
              <a:avLst/>
              <a:gdLst>
                <a:gd name="connsiteX0" fmla="*/ 76200 w 381000"/>
                <a:gd name="connsiteY0" fmla="*/ 0 h 400050"/>
                <a:gd name="connsiteX1" fmla="*/ 285750 w 381000"/>
                <a:gd name="connsiteY1" fmla="*/ 38100 h 400050"/>
                <a:gd name="connsiteX2" fmla="*/ 371475 w 381000"/>
                <a:gd name="connsiteY2" fmla="*/ 238125 h 400050"/>
                <a:gd name="connsiteX3" fmla="*/ 381000 w 381000"/>
                <a:gd name="connsiteY3" fmla="*/ 381000 h 400050"/>
                <a:gd name="connsiteX4" fmla="*/ 285750 w 381000"/>
                <a:gd name="connsiteY4" fmla="*/ 400050 h 400050"/>
                <a:gd name="connsiteX5" fmla="*/ 85725 w 381000"/>
                <a:gd name="connsiteY5" fmla="*/ 266700 h 400050"/>
                <a:gd name="connsiteX6" fmla="*/ 0 w 381000"/>
                <a:gd name="connsiteY6" fmla="*/ 66675 h 400050"/>
                <a:gd name="connsiteX7" fmla="*/ 76200 w 381000"/>
                <a:gd name="connsiteY7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400050">
                  <a:moveTo>
                    <a:pt x="76200" y="0"/>
                  </a:moveTo>
                  <a:lnTo>
                    <a:pt x="285750" y="38100"/>
                  </a:lnTo>
                  <a:lnTo>
                    <a:pt x="371475" y="238125"/>
                  </a:lnTo>
                  <a:lnTo>
                    <a:pt x="381000" y="381000"/>
                  </a:lnTo>
                  <a:lnTo>
                    <a:pt x="285750" y="400050"/>
                  </a:lnTo>
                  <a:lnTo>
                    <a:pt x="85725" y="266700"/>
                  </a:lnTo>
                  <a:lnTo>
                    <a:pt x="0" y="66675"/>
                  </a:lnTo>
                  <a:lnTo>
                    <a:pt x="7620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94B49D-EB79-6810-D049-0D29A07F13E0}"/>
                </a:ext>
              </a:extLst>
            </p:cNvPr>
            <p:cNvSpPr/>
            <p:nvPr/>
          </p:nvSpPr>
          <p:spPr>
            <a:xfrm>
              <a:off x="7248525" y="1857375"/>
              <a:ext cx="466725" cy="428625"/>
            </a:xfrm>
            <a:custGeom>
              <a:avLst/>
              <a:gdLst>
                <a:gd name="connsiteX0" fmla="*/ 0 w 466725"/>
                <a:gd name="connsiteY0" fmla="*/ 9525 h 428625"/>
                <a:gd name="connsiteX1" fmla="*/ 295275 w 466725"/>
                <a:gd name="connsiteY1" fmla="*/ 0 h 428625"/>
                <a:gd name="connsiteX2" fmla="*/ 400050 w 466725"/>
                <a:gd name="connsiteY2" fmla="*/ 114300 h 428625"/>
                <a:gd name="connsiteX3" fmla="*/ 466725 w 466725"/>
                <a:gd name="connsiteY3" fmla="*/ 304800 h 428625"/>
                <a:gd name="connsiteX4" fmla="*/ 381000 w 466725"/>
                <a:gd name="connsiteY4" fmla="*/ 428625 h 428625"/>
                <a:gd name="connsiteX5" fmla="*/ 247650 w 466725"/>
                <a:gd name="connsiteY5" fmla="*/ 409575 h 428625"/>
                <a:gd name="connsiteX6" fmla="*/ 104775 w 466725"/>
                <a:gd name="connsiteY6" fmla="*/ 228600 h 428625"/>
                <a:gd name="connsiteX7" fmla="*/ 0 w 466725"/>
                <a:gd name="connsiteY7" fmla="*/ 95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25" h="428625">
                  <a:moveTo>
                    <a:pt x="0" y="9525"/>
                  </a:moveTo>
                  <a:lnTo>
                    <a:pt x="295275" y="0"/>
                  </a:lnTo>
                  <a:lnTo>
                    <a:pt x="400050" y="114300"/>
                  </a:lnTo>
                  <a:lnTo>
                    <a:pt x="466725" y="304800"/>
                  </a:lnTo>
                  <a:lnTo>
                    <a:pt x="381000" y="428625"/>
                  </a:lnTo>
                  <a:lnTo>
                    <a:pt x="247650" y="409575"/>
                  </a:lnTo>
                  <a:lnTo>
                    <a:pt x="104775" y="228600"/>
                  </a:lnTo>
                  <a:lnTo>
                    <a:pt x="0" y="952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0EABC5F-11BE-83C7-E500-0E8D57F7F0FA}"/>
                </a:ext>
              </a:extLst>
            </p:cNvPr>
            <p:cNvSpPr/>
            <p:nvPr/>
          </p:nvSpPr>
          <p:spPr>
            <a:xfrm>
              <a:off x="8143875" y="2371725"/>
              <a:ext cx="428625" cy="457200"/>
            </a:xfrm>
            <a:custGeom>
              <a:avLst/>
              <a:gdLst>
                <a:gd name="connsiteX0" fmla="*/ 0 w 428625"/>
                <a:gd name="connsiteY0" fmla="*/ 0 h 457200"/>
                <a:gd name="connsiteX1" fmla="*/ 228600 w 428625"/>
                <a:gd name="connsiteY1" fmla="*/ 57150 h 457200"/>
                <a:gd name="connsiteX2" fmla="*/ 428625 w 428625"/>
                <a:gd name="connsiteY2" fmla="*/ 257175 h 457200"/>
                <a:gd name="connsiteX3" fmla="*/ 409575 w 428625"/>
                <a:gd name="connsiteY3" fmla="*/ 457200 h 457200"/>
                <a:gd name="connsiteX4" fmla="*/ 276225 w 428625"/>
                <a:gd name="connsiteY4" fmla="*/ 419100 h 457200"/>
                <a:gd name="connsiteX5" fmla="*/ 142875 w 428625"/>
                <a:gd name="connsiteY5" fmla="*/ 247650 h 457200"/>
                <a:gd name="connsiteX6" fmla="*/ 0 w 428625"/>
                <a:gd name="connsiteY6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25" h="457200">
                  <a:moveTo>
                    <a:pt x="0" y="0"/>
                  </a:moveTo>
                  <a:lnTo>
                    <a:pt x="228600" y="57150"/>
                  </a:lnTo>
                  <a:lnTo>
                    <a:pt x="428625" y="257175"/>
                  </a:lnTo>
                  <a:lnTo>
                    <a:pt x="409575" y="457200"/>
                  </a:lnTo>
                  <a:lnTo>
                    <a:pt x="276225" y="419100"/>
                  </a:lnTo>
                  <a:lnTo>
                    <a:pt x="142875" y="24765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33B47A-68FF-D889-B0A9-51412FDFD60E}"/>
                </a:ext>
              </a:extLst>
            </p:cNvPr>
            <p:cNvSpPr/>
            <p:nvPr/>
          </p:nvSpPr>
          <p:spPr>
            <a:xfrm>
              <a:off x="6391275" y="2314575"/>
              <a:ext cx="419100" cy="466725"/>
            </a:xfrm>
            <a:custGeom>
              <a:avLst/>
              <a:gdLst>
                <a:gd name="connsiteX0" fmla="*/ 0 w 419100"/>
                <a:gd name="connsiteY0" fmla="*/ 0 h 466725"/>
                <a:gd name="connsiteX1" fmla="*/ 228600 w 419100"/>
                <a:gd name="connsiteY1" fmla="*/ 9525 h 466725"/>
                <a:gd name="connsiteX2" fmla="*/ 266700 w 419100"/>
                <a:gd name="connsiteY2" fmla="*/ 123825 h 466725"/>
                <a:gd name="connsiteX3" fmla="*/ 257175 w 419100"/>
                <a:gd name="connsiteY3" fmla="*/ 209550 h 466725"/>
                <a:gd name="connsiteX4" fmla="*/ 419100 w 419100"/>
                <a:gd name="connsiteY4" fmla="*/ 285750 h 466725"/>
                <a:gd name="connsiteX5" fmla="*/ 390525 w 419100"/>
                <a:gd name="connsiteY5" fmla="*/ 466725 h 466725"/>
                <a:gd name="connsiteX6" fmla="*/ 266700 w 419100"/>
                <a:gd name="connsiteY6" fmla="*/ 466725 h 466725"/>
                <a:gd name="connsiteX7" fmla="*/ 66675 w 419100"/>
                <a:gd name="connsiteY7" fmla="*/ 390525 h 466725"/>
                <a:gd name="connsiteX8" fmla="*/ 28575 w 419100"/>
                <a:gd name="connsiteY8" fmla="*/ 209550 h 466725"/>
                <a:gd name="connsiteX9" fmla="*/ 0 w 419100"/>
                <a:gd name="connsiteY9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66725">
                  <a:moveTo>
                    <a:pt x="0" y="0"/>
                  </a:moveTo>
                  <a:lnTo>
                    <a:pt x="228600" y="9525"/>
                  </a:lnTo>
                  <a:lnTo>
                    <a:pt x="266700" y="123825"/>
                  </a:lnTo>
                  <a:lnTo>
                    <a:pt x="257175" y="209550"/>
                  </a:lnTo>
                  <a:lnTo>
                    <a:pt x="419100" y="285750"/>
                  </a:lnTo>
                  <a:lnTo>
                    <a:pt x="390525" y="466725"/>
                  </a:lnTo>
                  <a:lnTo>
                    <a:pt x="266700" y="466725"/>
                  </a:lnTo>
                  <a:lnTo>
                    <a:pt x="66675" y="390525"/>
                  </a:lnTo>
                  <a:lnTo>
                    <a:pt x="28575" y="20955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39290C6-C398-08B2-6A39-0CE469F96035}"/>
                </a:ext>
              </a:extLst>
            </p:cNvPr>
            <p:cNvSpPr/>
            <p:nvPr/>
          </p:nvSpPr>
          <p:spPr>
            <a:xfrm>
              <a:off x="7277100" y="2943225"/>
              <a:ext cx="361950" cy="428625"/>
            </a:xfrm>
            <a:custGeom>
              <a:avLst/>
              <a:gdLst>
                <a:gd name="connsiteX0" fmla="*/ 0 w 361950"/>
                <a:gd name="connsiteY0" fmla="*/ 0 h 428625"/>
                <a:gd name="connsiteX1" fmla="*/ 171450 w 361950"/>
                <a:gd name="connsiteY1" fmla="*/ 38100 h 428625"/>
                <a:gd name="connsiteX2" fmla="*/ 257175 w 361950"/>
                <a:gd name="connsiteY2" fmla="*/ 142875 h 428625"/>
                <a:gd name="connsiteX3" fmla="*/ 352425 w 361950"/>
                <a:gd name="connsiteY3" fmla="*/ 247650 h 428625"/>
                <a:gd name="connsiteX4" fmla="*/ 361950 w 361950"/>
                <a:gd name="connsiteY4" fmla="*/ 361950 h 428625"/>
                <a:gd name="connsiteX5" fmla="*/ 257175 w 361950"/>
                <a:gd name="connsiteY5" fmla="*/ 428625 h 428625"/>
                <a:gd name="connsiteX6" fmla="*/ 76200 w 361950"/>
                <a:gd name="connsiteY6" fmla="*/ 381000 h 428625"/>
                <a:gd name="connsiteX7" fmla="*/ 47625 w 361950"/>
                <a:gd name="connsiteY7" fmla="*/ 266700 h 428625"/>
                <a:gd name="connsiteX8" fmla="*/ 0 w 361950"/>
                <a:gd name="connsiteY8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428625">
                  <a:moveTo>
                    <a:pt x="0" y="0"/>
                  </a:moveTo>
                  <a:lnTo>
                    <a:pt x="171450" y="38100"/>
                  </a:lnTo>
                  <a:lnTo>
                    <a:pt x="257175" y="142875"/>
                  </a:lnTo>
                  <a:lnTo>
                    <a:pt x="352425" y="247650"/>
                  </a:lnTo>
                  <a:lnTo>
                    <a:pt x="361950" y="361950"/>
                  </a:lnTo>
                  <a:lnTo>
                    <a:pt x="257175" y="428625"/>
                  </a:lnTo>
                  <a:lnTo>
                    <a:pt x="76200" y="381000"/>
                  </a:lnTo>
                  <a:lnTo>
                    <a:pt x="47625" y="2667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6B06D27-87FF-72DE-93C9-86F803AEC566}"/>
                </a:ext>
              </a:extLst>
            </p:cNvPr>
            <p:cNvSpPr/>
            <p:nvPr/>
          </p:nvSpPr>
          <p:spPr>
            <a:xfrm>
              <a:off x="8105775" y="3457575"/>
              <a:ext cx="371475" cy="447675"/>
            </a:xfrm>
            <a:custGeom>
              <a:avLst/>
              <a:gdLst>
                <a:gd name="connsiteX0" fmla="*/ 0 w 371475"/>
                <a:gd name="connsiteY0" fmla="*/ 19050 h 447675"/>
                <a:gd name="connsiteX1" fmla="*/ 209550 w 371475"/>
                <a:gd name="connsiteY1" fmla="*/ 0 h 447675"/>
                <a:gd name="connsiteX2" fmla="*/ 361950 w 371475"/>
                <a:gd name="connsiteY2" fmla="*/ 57150 h 447675"/>
                <a:gd name="connsiteX3" fmla="*/ 371475 w 371475"/>
                <a:gd name="connsiteY3" fmla="*/ 180975 h 447675"/>
                <a:gd name="connsiteX4" fmla="*/ 342900 w 371475"/>
                <a:gd name="connsiteY4" fmla="*/ 361950 h 447675"/>
                <a:gd name="connsiteX5" fmla="*/ 276225 w 371475"/>
                <a:gd name="connsiteY5" fmla="*/ 447675 h 447675"/>
                <a:gd name="connsiteX6" fmla="*/ 142875 w 371475"/>
                <a:gd name="connsiteY6" fmla="*/ 333375 h 447675"/>
                <a:gd name="connsiteX7" fmla="*/ 0 w 371475"/>
                <a:gd name="connsiteY7" fmla="*/ 19050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447675">
                  <a:moveTo>
                    <a:pt x="0" y="19050"/>
                  </a:moveTo>
                  <a:lnTo>
                    <a:pt x="209550" y="0"/>
                  </a:lnTo>
                  <a:lnTo>
                    <a:pt x="361950" y="57150"/>
                  </a:lnTo>
                  <a:lnTo>
                    <a:pt x="371475" y="180975"/>
                  </a:lnTo>
                  <a:lnTo>
                    <a:pt x="342900" y="361950"/>
                  </a:lnTo>
                  <a:lnTo>
                    <a:pt x="276225" y="447675"/>
                  </a:lnTo>
                  <a:lnTo>
                    <a:pt x="142875" y="333375"/>
                  </a:lnTo>
                  <a:lnTo>
                    <a:pt x="0" y="1905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FE7B44-AFF7-1342-03E3-81587A1DB66E}"/>
                </a:ext>
              </a:extLst>
            </p:cNvPr>
            <p:cNvSpPr/>
            <p:nvPr/>
          </p:nvSpPr>
          <p:spPr>
            <a:xfrm>
              <a:off x="6343650" y="3429000"/>
              <a:ext cx="438150" cy="381000"/>
            </a:xfrm>
            <a:custGeom>
              <a:avLst/>
              <a:gdLst>
                <a:gd name="connsiteX0" fmla="*/ 0 w 438150"/>
                <a:gd name="connsiteY0" fmla="*/ 0 h 381000"/>
                <a:gd name="connsiteX1" fmla="*/ 285750 w 438150"/>
                <a:gd name="connsiteY1" fmla="*/ 47625 h 381000"/>
                <a:gd name="connsiteX2" fmla="*/ 333375 w 438150"/>
                <a:gd name="connsiteY2" fmla="*/ 142875 h 381000"/>
                <a:gd name="connsiteX3" fmla="*/ 419100 w 438150"/>
                <a:gd name="connsiteY3" fmla="*/ 247650 h 381000"/>
                <a:gd name="connsiteX4" fmla="*/ 438150 w 438150"/>
                <a:gd name="connsiteY4" fmla="*/ 371475 h 381000"/>
                <a:gd name="connsiteX5" fmla="*/ 266700 w 438150"/>
                <a:gd name="connsiteY5" fmla="*/ 381000 h 381000"/>
                <a:gd name="connsiteX6" fmla="*/ 104775 w 438150"/>
                <a:gd name="connsiteY6" fmla="*/ 285750 h 381000"/>
                <a:gd name="connsiteX7" fmla="*/ 0 w 438150"/>
                <a:gd name="connsiteY7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381000">
                  <a:moveTo>
                    <a:pt x="0" y="0"/>
                  </a:moveTo>
                  <a:lnTo>
                    <a:pt x="285750" y="47625"/>
                  </a:lnTo>
                  <a:lnTo>
                    <a:pt x="333375" y="142875"/>
                  </a:lnTo>
                  <a:lnTo>
                    <a:pt x="419100" y="247650"/>
                  </a:lnTo>
                  <a:lnTo>
                    <a:pt x="438150" y="371475"/>
                  </a:lnTo>
                  <a:lnTo>
                    <a:pt x="266700" y="381000"/>
                  </a:lnTo>
                  <a:lnTo>
                    <a:pt x="104775" y="28575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40E2BB-BD58-0382-9DC9-E71E6FD3203A}"/>
                </a:ext>
              </a:extLst>
            </p:cNvPr>
            <p:cNvSpPr/>
            <p:nvPr/>
          </p:nvSpPr>
          <p:spPr>
            <a:xfrm>
              <a:off x="7153275" y="3943350"/>
              <a:ext cx="438150" cy="409575"/>
            </a:xfrm>
            <a:custGeom>
              <a:avLst/>
              <a:gdLst>
                <a:gd name="connsiteX0" fmla="*/ 0 w 438150"/>
                <a:gd name="connsiteY0" fmla="*/ 9525 h 409575"/>
                <a:gd name="connsiteX1" fmla="*/ 276225 w 438150"/>
                <a:gd name="connsiteY1" fmla="*/ 0 h 409575"/>
                <a:gd name="connsiteX2" fmla="*/ 409575 w 438150"/>
                <a:gd name="connsiteY2" fmla="*/ 171450 h 409575"/>
                <a:gd name="connsiteX3" fmla="*/ 438150 w 438150"/>
                <a:gd name="connsiteY3" fmla="*/ 333375 h 409575"/>
                <a:gd name="connsiteX4" fmla="*/ 438150 w 438150"/>
                <a:gd name="connsiteY4" fmla="*/ 409575 h 409575"/>
                <a:gd name="connsiteX5" fmla="*/ 257175 w 438150"/>
                <a:gd name="connsiteY5" fmla="*/ 390525 h 409575"/>
                <a:gd name="connsiteX6" fmla="*/ 161925 w 438150"/>
                <a:gd name="connsiteY6" fmla="*/ 295275 h 409575"/>
                <a:gd name="connsiteX7" fmla="*/ 19050 w 438150"/>
                <a:gd name="connsiteY7" fmla="*/ 171450 h 409575"/>
                <a:gd name="connsiteX8" fmla="*/ 0 w 438150"/>
                <a:gd name="connsiteY8" fmla="*/ 952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409575">
                  <a:moveTo>
                    <a:pt x="0" y="9525"/>
                  </a:moveTo>
                  <a:lnTo>
                    <a:pt x="276225" y="0"/>
                  </a:lnTo>
                  <a:lnTo>
                    <a:pt x="409575" y="171450"/>
                  </a:lnTo>
                  <a:lnTo>
                    <a:pt x="438150" y="333375"/>
                  </a:lnTo>
                  <a:lnTo>
                    <a:pt x="438150" y="409575"/>
                  </a:lnTo>
                  <a:lnTo>
                    <a:pt x="257175" y="390525"/>
                  </a:lnTo>
                  <a:lnTo>
                    <a:pt x="161925" y="295275"/>
                  </a:lnTo>
                  <a:lnTo>
                    <a:pt x="19050" y="171450"/>
                  </a:lnTo>
                  <a:lnTo>
                    <a:pt x="0" y="952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042ADF9-E13C-E0D8-957C-F5717796E7B2}"/>
                </a:ext>
              </a:extLst>
            </p:cNvPr>
            <p:cNvSpPr/>
            <p:nvPr/>
          </p:nvSpPr>
          <p:spPr>
            <a:xfrm>
              <a:off x="7953375" y="4448175"/>
              <a:ext cx="495300" cy="466725"/>
            </a:xfrm>
            <a:custGeom>
              <a:avLst/>
              <a:gdLst>
                <a:gd name="connsiteX0" fmla="*/ 0 w 495300"/>
                <a:gd name="connsiteY0" fmla="*/ 95250 h 466725"/>
                <a:gd name="connsiteX1" fmla="*/ 200025 w 495300"/>
                <a:gd name="connsiteY1" fmla="*/ 0 h 466725"/>
                <a:gd name="connsiteX2" fmla="*/ 381000 w 495300"/>
                <a:gd name="connsiteY2" fmla="*/ 85725 h 466725"/>
                <a:gd name="connsiteX3" fmla="*/ 495300 w 495300"/>
                <a:gd name="connsiteY3" fmla="*/ 247650 h 466725"/>
                <a:gd name="connsiteX4" fmla="*/ 466725 w 495300"/>
                <a:gd name="connsiteY4" fmla="*/ 409575 h 466725"/>
                <a:gd name="connsiteX5" fmla="*/ 323850 w 495300"/>
                <a:gd name="connsiteY5" fmla="*/ 466725 h 466725"/>
                <a:gd name="connsiteX6" fmla="*/ 180975 w 495300"/>
                <a:gd name="connsiteY6" fmla="*/ 371475 h 466725"/>
                <a:gd name="connsiteX7" fmla="*/ 0 w 495300"/>
                <a:gd name="connsiteY7" fmla="*/ 9525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300" h="466725">
                  <a:moveTo>
                    <a:pt x="0" y="95250"/>
                  </a:moveTo>
                  <a:lnTo>
                    <a:pt x="200025" y="0"/>
                  </a:lnTo>
                  <a:lnTo>
                    <a:pt x="381000" y="85725"/>
                  </a:lnTo>
                  <a:lnTo>
                    <a:pt x="495300" y="247650"/>
                  </a:lnTo>
                  <a:lnTo>
                    <a:pt x="466725" y="409575"/>
                  </a:lnTo>
                  <a:lnTo>
                    <a:pt x="323850" y="466725"/>
                  </a:lnTo>
                  <a:lnTo>
                    <a:pt x="180975" y="371475"/>
                  </a:lnTo>
                  <a:lnTo>
                    <a:pt x="0" y="9525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B7C17AB-922E-1371-F842-99EFFA620CD0}"/>
              </a:ext>
            </a:extLst>
          </p:cNvPr>
          <p:cNvSpPr txBox="1"/>
          <p:nvPr/>
        </p:nvSpPr>
        <p:spPr>
          <a:xfrm>
            <a:off x="85673" y="628421"/>
            <a:ext cx="36100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A72 Nearside Pad 1</a:t>
            </a:r>
          </a:p>
          <a:p>
            <a:r>
              <a:rPr lang="en-SG" sz="2000" dirty="0"/>
              <a:t>Area of Gold bonds</a:t>
            </a:r>
            <a:endParaRPr lang="en-SG" sz="1200" dirty="0"/>
          </a:p>
          <a:p>
            <a:endParaRPr lang="en-SG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19B912-0FC3-3BE0-8057-C9CCF97488C7}"/>
              </a:ext>
            </a:extLst>
          </p:cNvPr>
          <p:cNvGrpSpPr/>
          <p:nvPr/>
        </p:nvGrpSpPr>
        <p:grpSpPr>
          <a:xfrm>
            <a:off x="6953250" y="426986"/>
            <a:ext cx="5600700" cy="6152695"/>
            <a:chOff x="3179981" y="546857"/>
            <a:chExt cx="2425706" cy="2597702"/>
          </a:xfrm>
        </p:grpSpPr>
        <p:pic>
          <p:nvPicPr>
            <p:cNvPr id="19" name="Picture 18" descr="A circular object with many circles&#10;&#10;AI-generated content may be incorrect.">
              <a:extLst>
                <a:ext uri="{FF2B5EF4-FFF2-40B4-BE49-F238E27FC236}">
                  <a16:creationId xmlns:a16="http://schemas.microsoft.com/office/drawing/2014/main" id="{7D77ED68-9691-214B-BC1C-7232BFC44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4" t="19999" r="12483" b="21463"/>
            <a:stretch/>
          </p:blipFill>
          <p:spPr>
            <a:xfrm flipV="1">
              <a:off x="3179981" y="546857"/>
              <a:ext cx="2425706" cy="259770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E7E172-FE9F-4590-C882-A06CF003C23A}"/>
                </a:ext>
              </a:extLst>
            </p:cNvPr>
            <p:cNvSpPr txBox="1"/>
            <p:nvPr/>
          </p:nvSpPr>
          <p:spPr>
            <a:xfrm rot="10800000" flipV="1">
              <a:off x="3505381" y="685080"/>
              <a:ext cx="447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/>
                <a:t>B</a:t>
              </a: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A8E4F14-04C4-990B-92B9-D3AE3177800D}"/>
              </a:ext>
            </a:extLst>
          </p:cNvPr>
          <p:cNvSpPr/>
          <p:nvPr/>
        </p:nvSpPr>
        <p:spPr>
          <a:xfrm>
            <a:off x="2989364" y="2864990"/>
            <a:ext cx="304800" cy="333375"/>
          </a:xfrm>
          <a:custGeom>
            <a:avLst/>
            <a:gdLst>
              <a:gd name="connsiteX0" fmla="*/ 0 w 304800"/>
              <a:gd name="connsiteY0" fmla="*/ 0 h 333375"/>
              <a:gd name="connsiteX1" fmla="*/ 38100 w 304800"/>
              <a:gd name="connsiteY1" fmla="*/ 152400 h 333375"/>
              <a:gd name="connsiteX2" fmla="*/ 180975 w 304800"/>
              <a:gd name="connsiteY2" fmla="*/ 285750 h 333375"/>
              <a:gd name="connsiteX3" fmla="*/ 304800 w 304800"/>
              <a:gd name="connsiteY3" fmla="*/ 333375 h 333375"/>
              <a:gd name="connsiteX4" fmla="*/ 304800 w 304800"/>
              <a:gd name="connsiteY4" fmla="*/ 190500 h 333375"/>
              <a:gd name="connsiteX5" fmla="*/ 152400 w 304800"/>
              <a:gd name="connsiteY5" fmla="*/ 76200 h 333375"/>
              <a:gd name="connsiteX6" fmla="*/ 0 w 304800"/>
              <a:gd name="connsiteY6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00" h="333375">
                <a:moveTo>
                  <a:pt x="0" y="0"/>
                </a:moveTo>
                <a:lnTo>
                  <a:pt x="38100" y="152400"/>
                </a:lnTo>
                <a:lnTo>
                  <a:pt x="180975" y="285750"/>
                </a:lnTo>
                <a:lnTo>
                  <a:pt x="304800" y="333375"/>
                </a:lnTo>
                <a:lnTo>
                  <a:pt x="304800" y="1905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DFCA827-F8BF-8543-AD9D-DAD4038B4077}"/>
              </a:ext>
            </a:extLst>
          </p:cNvPr>
          <p:cNvSpPr/>
          <p:nvPr/>
        </p:nvSpPr>
        <p:spPr>
          <a:xfrm>
            <a:off x="3056039" y="3846065"/>
            <a:ext cx="276225" cy="276225"/>
          </a:xfrm>
          <a:custGeom>
            <a:avLst/>
            <a:gdLst>
              <a:gd name="connsiteX0" fmla="*/ 19050 w 276225"/>
              <a:gd name="connsiteY0" fmla="*/ 0 h 276225"/>
              <a:gd name="connsiteX1" fmla="*/ 142875 w 276225"/>
              <a:gd name="connsiteY1" fmla="*/ 9525 h 276225"/>
              <a:gd name="connsiteX2" fmla="*/ 219075 w 276225"/>
              <a:gd name="connsiteY2" fmla="*/ 142875 h 276225"/>
              <a:gd name="connsiteX3" fmla="*/ 276225 w 276225"/>
              <a:gd name="connsiteY3" fmla="*/ 276225 h 276225"/>
              <a:gd name="connsiteX4" fmla="*/ 276225 w 276225"/>
              <a:gd name="connsiteY4" fmla="*/ 276225 h 276225"/>
              <a:gd name="connsiteX5" fmla="*/ 85725 w 276225"/>
              <a:gd name="connsiteY5" fmla="*/ 276225 h 276225"/>
              <a:gd name="connsiteX6" fmla="*/ 47625 w 276225"/>
              <a:gd name="connsiteY6" fmla="*/ 219075 h 276225"/>
              <a:gd name="connsiteX7" fmla="*/ 0 w 276225"/>
              <a:gd name="connsiteY7" fmla="*/ 66675 h 276225"/>
              <a:gd name="connsiteX8" fmla="*/ 19050 w 276225"/>
              <a:gd name="connsiteY8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225" h="276225">
                <a:moveTo>
                  <a:pt x="19050" y="0"/>
                </a:moveTo>
                <a:lnTo>
                  <a:pt x="142875" y="9525"/>
                </a:lnTo>
                <a:lnTo>
                  <a:pt x="219075" y="142875"/>
                </a:lnTo>
                <a:lnTo>
                  <a:pt x="276225" y="276225"/>
                </a:lnTo>
                <a:lnTo>
                  <a:pt x="276225" y="276225"/>
                </a:lnTo>
                <a:lnTo>
                  <a:pt x="85725" y="276225"/>
                </a:lnTo>
                <a:lnTo>
                  <a:pt x="47625" y="219075"/>
                </a:lnTo>
                <a:lnTo>
                  <a:pt x="0" y="66675"/>
                </a:lnTo>
                <a:lnTo>
                  <a:pt x="1905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D6E5C85-09C9-AB1D-9E45-DC6A57645038}"/>
              </a:ext>
            </a:extLst>
          </p:cNvPr>
          <p:cNvSpPr/>
          <p:nvPr/>
        </p:nvSpPr>
        <p:spPr>
          <a:xfrm>
            <a:off x="3913289" y="4293740"/>
            <a:ext cx="285750" cy="304800"/>
          </a:xfrm>
          <a:custGeom>
            <a:avLst/>
            <a:gdLst>
              <a:gd name="connsiteX0" fmla="*/ 0 w 285750"/>
              <a:gd name="connsiteY0" fmla="*/ 0 h 304800"/>
              <a:gd name="connsiteX1" fmla="*/ 104775 w 285750"/>
              <a:gd name="connsiteY1" fmla="*/ 47625 h 304800"/>
              <a:gd name="connsiteX2" fmla="*/ 247650 w 285750"/>
              <a:gd name="connsiteY2" fmla="*/ 200025 h 304800"/>
              <a:gd name="connsiteX3" fmla="*/ 285750 w 285750"/>
              <a:gd name="connsiteY3" fmla="*/ 276225 h 304800"/>
              <a:gd name="connsiteX4" fmla="*/ 180975 w 285750"/>
              <a:gd name="connsiteY4" fmla="*/ 304800 h 304800"/>
              <a:gd name="connsiteX5" fmla="*/ 9525 w 285750"/>
              <a:gd name="connsiteY5" fmla="*/ 219075 h 304800"/>
              <a:gd name="connsiteX6" fmla="*/ 0 w 285750"/>
              <a:gd name="connsiteY6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50" h="304800">
                <a:moveTo>
                  <a:pt x="0" y="0"/>
                </a:moveTo>
                <a:lnTo>
                  <a:pt x="104775" y="47625"/>
                </a:lnTo>
                <a:lnTo>
                  <a:pt x="247650" y="200025"/>
                </a:lnTo>
                <a:lnTo>
                  <a:pt x="285750" y="276225"/>
                </a:lnTo>
                <a:lnTo>
                  <a:pt x="180975" y="304800"/>
                </a:lnTo>
                <a:lnTo>
                  <a:pt x="9525" y="219075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F6DEB95-C9A2-25A3-5F3C-F2F93ED38237}"/>
              </a:ext>
            </a:extLst>
          </p:cNvPr>
          <p:cNvSpPr/>
          <p:nvPr/>
        </p:nvSpPr>
        <p:spPr>
          <a:xfrm>
            <a:off x="4780064" y="4779515"/>
            <a:ext cx="228600" cy="285750"/>
          </a:xfrm>
          <a:custGeom>
            <a:avLst/>
            <a:gdLst>
              <a:gd name="connsiteX0" fmla="*/ 0 w 228600"/>
              <a:gd name="connsiteY0" fmla="*/ 0 h 285750"/>
              <a:gd name="connsiteX1" fmla="*/ 228600 w 228600"/>
              <a:gd name="connsiteY1" fmla="*/ 85725 h 285750"/>
              <a:gd name="connsiteX2" fmla="*/ 228600 w 228600"/>
              <a:gd name="connsiteY2" fmla="*/ 209550 h 285750"/>
              <a:gd name="connsiteX3" fmla="*/ 219075 w 228600"/>
              <a:gd name="connsiteY3" fmla="*/ 285750 h 285750"/>
              <a:gd name="connsiteX4" fmla="*/ 57150 w 228600"/>
              <a:gd name="connsiteY4" fmla="*/ 152400 h 285750"/>
              <a:gd name="connsiteX5" fmla="*/ 0 w 228600"/>
              <a:gd name="connsiteY5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" h="285750">
                <a:moveTo>
                  <a:pt x="0" y="0"/>
                </a:moveTo>
                <a:lnTo>
                  <a:pt x="228600" y="85725"/>
                </a:lnTo>
                <a:lnTo>
                  <a:pt x="228600" y="209550"/>
                </a:lnTo>
                <a:lnTo>
                  <a:pt x="219075" y="285750"/>
                </a:lnTo>
                <a:lnTo>
                  <a:pt x="57150" y="15240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2991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2E74A34F-4664-9B0D-F89E-73A142AC3BA0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SG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226538-076A-D106-5527-D253DF74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45"/>
            <a:ext cx="12192000" cy="4118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C3887B-0566-A3CA-B2F8-B2D3A69C5D56}"/>
              </a:ext>
            </a:extLst>
          </p:cNvPr>
          <p:cNvSpPr txBox="1"/>
          <p:nvPr/>
        </p:nvSpPr>
        <p:spPr>
          <a:xfrm>
            <a:off x="122846" y="77024"/>
            <a:ext cx="36100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A72 Nearside Pad 5</a:t>
            </a:r>
            <a:endParaRPr lang="en-SG" dirty="0"/>
          </a:p>
          <a:p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9D8D87-EA8E-3196-BDBD-9C3973A702CE}"/>
              </a:ext>
            </a:extLst>
          </p:cNvPr>
          <p:cNvGrpSpPr/>
          <p:nvPr/>
        </p:nvGrpSpPr>
        <p:grpSpPr>
          <a:xfrm>
            <a:off x="8714718" y="3789373"/>
            <a:ext cx="2735580" cy="3324660"/>
            <a:chOff x="1927860" y="523440"/>
            <a:chExt cx="2735580" cy="3324660"/>
          </a:xfrm>
        </p:grpSpPr>
        <p:pic>
          <p:nvPicPr>
            <p:cNvPr id="56" name="Picture 55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4AE32F90-BE74-5692-B290-C0936A6DF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0" t="21205" r="11097" b="25644"/>
            <a:stretch/>
          </p:blipFill>
          <p:spPr>
            <a:xfrm flipV="1">
              <a:off x="1927860" y="523440"/>
              <a:ext cx="2735580" cy="2720893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F5192D-6B12-7C53-5D0E-9311B476B25A}"/>
                </a:ext>
              </a:extLst>
            </p:cNvPr>
            <p:cNvCxnSpPr/>
            <p:nvPr/>
          </p:nvCxnSpPr>
          <p:spPr>
            <a:xfrm>
              <a:off x="2819400" y="523440"/>
              <a:ext cx="0" cy="33246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3D9BC5-A6A5-28E0-C8CE-8841EDB10461}"/>
              </a:ext>
            </a:extLst>
          </p:cNvPr>
          <p:cNvGrpSpPr/>
          <p:nvPr/>
        </p:nvGrpSpPr>
        <p:grpSpPr>
          <a:xfrm>
            <a:off x="7929036" y="394509"/>
            <a:ext cx="3514943" cy="3324660"/>
            <a:chOff x="8118818" y="413219"/>
            <a:chExt cx="3514943" cy="3324660"/>
          </a:xfrm>
        </p:grpSpPr>
        <p:pic>
          <p:nvPicPr>
            <p:cNvPr id="51" name="Picture 50" descr="A close-up of a light&#10;&#10;AI-generated content may be incorrect.">
              <a:extLst>
                <a:ext uri="{FF2B5EF4-FFF2-40B4-BE49-F238E27FC236}">
                  <a16:creationId xmlns:a16="http://schemas.microsoft.com/office/drawing/2014/main" id="{A391C224-BDD6-7BA6-921A-811E9A095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" t="29370" r="10198" b="7848"/>
            <a:stretch/>
          </p:blipFill>
          <p:spPr>
            <a:xfrm rot="10800000">
              <a:off x="8118818" y="609312"/>
              <a:ext cx="3514943" cy="312856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1AEA465-E81D-E5C4-C6CF-E33835A95631}"/>
                </a:ext>
              </a:extLst>
            </p:cNvPr>
            <p:cNvCxnSpPr/>
            <p:nvPr/>
          </p:nvCxnSpPr>
          <p:spPr>
            <a:xfrm>
              <a:off x="9822180" y="413219"/>
              <a:ext cx="0" cy="33246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51FAE2-D87B-E401-F7F6-19B0B16E981F}"/>
              </a:ext>
            </a:extLst>
          </p:cNvPr>
          <p:cNvGrpSpPr/>
          <p:nvPr/>
        </p:nvGrpSpPr>
        <p:grpSpPr>
          <a:xfrm>
            <a:off x="2418498" y="4331222"/>
            <a:ext cx="5000219" cy="1905211"/>
            <a:chOff x="2418158" y="5017408"/>
            <a:chExt cx="4325373" cy="11753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8C5CA0-108B-DE8F-0E0A-760CFC70BF46}"/>
                </a:ext>
              </a:extLst>
            </p:cNvPr>
            <p:cNvSpPr>
              <a:spLocks/>
            </p:cNvSpPr>
            <p:nvPr/>
          </p:nvSpPr>
          <p:spPr>
            <a:xfrm>
              <a:off x="2701760" y="5753100"/>
              <a:ext cx="3602105" cy="9183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85CAD6-404F-2597-DB74-0A8B47136DCD}"/>
                </a:ext>
              </a:extLst>
            </p:cNvPr>
            <p:cNvSpPr>
              <a:spLocks/>
            </p:cNvSpPr>
            <p:nvPr/>
          </p:nvSpPr>
          <p:spPr>
            <a:xfrm>
              <a:off x="2438400" y="5844936"/>
              <a:ext cx="4159250" cy="178004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161D4A-8D3A-731F-E074-1A7BBD7136D2}"/>
                </a:ext>
              </a:extLst>
            </p:cNvPr>
            <p:cNvSpPr>
              <a:spLocks/>
            </p:cNvSpPr>
            <p:nvPr/>
          </p:nvSpPr>
          <p:spPr>
            <a:xfrm>
              <a:off x="5047395" y="5302250"/>
              <a:ext cx="258911" cy="45085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5DE2B9-F6FE-FBD3-B064-E32E578D29DA}"/>
                </a:ext>
              </a:extLst>
            </p:cNvPr>
            <p:cNvSpPr>
              <a:spLocks/>
            </p:cNvSpPr>
            <p:nvPr/>
          </p:nvSpPr>
          <p:spPr>
            <a:xfrm>
              <a:off x="5719187" y="5302250"/>
              <a:ext cx="221682" cy="45085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55394-996A-5241-829F-2FA746F9417E}"/>
                </a:ext>
              </a:extLst>
            </p:cNvPr>
            <p:cNvSpPr>
              <a:spLocks/>
            </p:cNvSpPr>
            <p:nvPr/>
          </p:nvSpPr>
          <p:spPr>
            <a:xfrm>
              <a:off x="3095625" y="5314950"/>
              <a:ext cx="282575" cy="431800"/>
            </a:xfrm>
            <a:custGeom>
              <a:avLst/>
              <a:gdLst>
                <a:gd name="connsiteX0" fmla="*/ 0 w 282575"/>
                <a:gd name="connsiteY0" fmla="*/ 428625 h 431800"/>
                <a:gd name="connsiteX1" fmla="*/ 6350 w 282575"/>
                <a:gd name="connsiteY1" fmla="*/ 0 h 431800"/>
                <a:gd name="connsiteX2" fmla="*/ 158750 w 282575"/>
                <a:gd name="connsiteY2" fmla="*/ 0 h 431800"/>
                <a:gd name="connsiteX3" fmla="*/ 155575 w 282575"/>
                <a:gd name="connsiteY3" fmla="*/ 219075 h 431800"/>
                <a:gd name="connsiteX4" fmla="*/ 282575 w 282575"/>
                <a:gd name="connsiteY4" fmla="*/ 222250 h 431800"/>
                <a:gd name="connsiteX5" fmla="*/ 279400 w 282575"/>
                <a:gd name="connsiteY5" fmla="*/ 431800 h 431800"/>
                <a:gd name="connsiteX6" fmla="*/ 0 w 282575"/>
                <a:gd name="connsiteY6" fmla="*/ 428625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75" h="431800">
                  <a:moveTo>
                    <a:pt x="0" y="428625"/>
                  </a:moveTo>
                  <a:cubicBezTo>
                    <a:pt x="2117" y="285750"/>
                    <a:pt x="4233" y="142875"/>
                    <a:pt x="6350" y="0"/>
                  </a:cubicBezTo>
                  <a:lnTo>
                    <a:pt x="158750" y="0"/>
                  </a:lnTo>
                  <a:cubicBezTo>
                    <a:pt x="157692" y="73025"/>
                    <a:pt x="156633" y="146050"/>
                    <a:pt x="155575" y="219075"/>
                  </a:cubicBezTo>
                  <a:lnTo>
                    <a:pt x="282575" y="222250"/>
                  </a:lnTo>
                  <a:cubicBezTo>
                    <a:pt x="281517" y="292100"/>
                    <a:pt x="280458" y="361950"/>
                    <a:pt x="279400" y="431800"/>
                  </a:cubicBezTo>
                  <a:lnTo>
                    <a:pt x="0" y="428625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B61E7D-C83D-F1B2-08A5-080961C4924D}"/>
                </a:ext>
              </a:extLst>
            </p:cNvPr>
            <p:cNvSpPr>
              <a:spLocks/>
            </p:cNvSpPr>
            <p:nvPr/>
          </p:nvSpPr>
          <p:spPr>
            <a:xfrm>
              <a:off x="2874771" y="5210414"/>
              <a:ext cx="3602105" cy="9183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C7431B-DC14-F542-BDB3-7AFB05536AED}"/>
                </a:ext>
              </a:extLst>
            </p:cNvPr>
            <p:cNvSpPr>
              <a:spLocks/>
            </p:cNvSpPr>
            <p:nvPr/>
          </p:nvSpPr>
          <p:spPr>
            <a:xfrm>
              <a:off x="3266691" y="5308600"/>
              <a:ext cx="258911" cy="2159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34A9C6E-AAE8-F63A-84A2-52CE51BE4871}"/>
                </a:ext>
              </a:extLst>
            </p:cNvPr>
            <p:cNvSpPr>
              <a:spLocks/>
            </p:cNvSpPr>
            <p:nvPr/>
          </p:nvSpPr>
          <p:spPr>
            <a:xfrm>
              <a:off x="3775467" y="5308600"/>
              <a:ext cx="282575" cy="431800"/>
            </a:xfrm>
            <a:custGeom>
              <a:avLst/>
              <a:gdLst>
                <a:gd name="connsiteX0" fmla="*/ 0 w 282575"/>
                <a:gd name="connsiteY0" fmla="*/ 428625 h 431800"/>
                <a:gd name="connsiteX1" fmla="*/ 6350 w 282575"/>
                <a:gd name="connsiteY1" fmla="*/ 0 h 431800"/>
                <a:gd name="connsiteX2" fmla="*/ 158750 w 282575"/>
                <a:gd name="connsiteY2" fmla="*/ 0 h 431800"/>
                <a:gd name="connsiteX3" fmla="*/ 155575 w 282575"/>
                <a:gd name="connsiteY3" fmla="*/ 219075 h 431800"/>
                <a:gd name="connsiteX4" fmla="*/ 282575 w 282575"/>
                <a:gd name="connsiteY4" fmla="*/ 222250 h 431800"/>
                <a:gd name="connsiteX5" fmla="*/ 279400 w 282575"/>
                <a:gd name="connsiteY5" fmla="*/ 431800 h 431800"/>
                <a:gd name="connsiteX6" fmla="*/ 0 w 282575"/>
                <a:gd name="connsiteY6" fmla="*/ 428625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75" h="431800">
                  <a:moveTo>
                    <a:pt x="0" y="428625"/>
                  </a:moveTo>
                  <a:cubicBezTo>
                    <a:pt x="2117" y="285750"/>
                    <a:pt x="4233" y="142875"/>
                    <a:pt x="6350" y="0"/>
                  </a:cubicBezTo>
                  <a:lnTo>
                    <a:pt x="158750" y="0"/>
                  </a:lnTo>
                  <a:cubicBezTo>
                    <a:pt x="157692" y="73025"/>
                    <a:pt x="156633" y="146050"/>
                    <a:pt x="155575" y="219075"/>
                  </a:cubicBezTo>
                  <a:lnTo>
                    <a:pt x="282575" y="222250"/>
                  </a:lnTo>
                  <a:cubicBezTo>
                    <a:pt x="281517" y="292100"/>
                    <a:pt x="280458" y="361950"/>
                    <a:pt x="279400" y="431800"/>
                  </a:cubicBezTo>
                  <a:lnTo>
                    <a:pt x="0" y="428625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EB3CF09-160E-2828-109C-78C78C7CFF64}"/>
                </a:ext>
              </a:extLst>
            </p:cNvPr>
            <p:cNvSpPr>
              <a:spLocks/>
            </p:cNvSpPr>
            <p:nvPr/>
          </p:nvSpPr>
          <p:spPr>
            <a:xfrm>
              <a:off x="4369760" y="5293423"/>
              <a:ext cx="282575" cy="459677"/>
            </a:xfrm>
            <a:custGeom>
              <a:avLst/>
              <a:gdLst>
                <a:gd name="connsiteX0" fmla="*/ 0 w 282575"/>
                <a:gd name="connsiteY0" fmla="*/ 428625 h 431800"/>
                <a:gd name="connsiteX1" fmla="*/ 6350 w 282575"/>
                <a:gd name="connsiteY1" fmla="*/ 0 h 431800"/>
                <a:gd name="connsiteX2" fmla="*/ 158750 w 282575"/>
                <a:gd name="connsiteY2" fmla="*/ 0 h 431800"/>
                <a:gd name="connsiteX3" fmla="*/ 155575 w 282575"/>
                <a:gd name="connsiteY3" fmla="*/ 219075 h 431800"/>
                <a:gd name="connsiteX4" fmla="*/ 282575 w 282575"/>
                <a:gd name="connsiteY4" fmla="*/ 222250 h 431800"/>
                <a:gd name="connsiteX5" fmla="*/ 279400 w 282575"/>
                <a:gd name="connsiteY5" fmla="*/ 431800 h 431800"/>
                <a:gd name="connsiteX6" fmla="*/ 0 w 282575"/>
                <a:gd name="connsiteY6" fmla="*/ 428625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75" h="431800">
                  <a:moveTo>
                    <a:pt x="0" y="428625"/>
                  </a:moveTo>
                  <a:cubicBezTo>
                    <a:pt x="2117" y="285750"/>
                    <a:pt x="4233" y="142875"/>
                    <a:pt x="6350" y="0"/>
                  </a:cubicBezTo>
                  <a:lnTo>
                    <a:pt x="158750" y="0"/>
                  </a:lnTo>
                  <a:cubicBezTo>
                    <a:pt x="157692" y="73025"/>
                    <a:pt x="156633" y="146050"/>
                    <a:pt x="155575" y="219075"/>
                  </a:cubicBezTo>
                  <a:lnTo>
                    <a:pt x="282575" y="222250"/>
                  </a:lnTo>
                  <a:cubicBezTo>
                    <a:pt x="281517" y="292100"/>
                    <a:pt x="280458" y="361950"/>
                    <a:pt x="279400" y="431800"/>
                  </a:cubicBezTo>
                  <a:lnTo>
                    <a:pt x="0" y="428625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8FA329-E16C-71AC-A061-D9274779D1F5}"/>
                </a:ext>
              </a:extLst>
            </p:cNvPr>
            <p:cNvSpPr>
              <a:spLocks/>
            </p:cNvSpPr>
            <p:nvPr/>
          </p:nvSpPr>
          <p:spPr>
            <a:xfrm>
              <a:off x="3937679" y="5308600"/>
              <a:ext cx="258911" cy="2159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34490E-2F74-B683-AD37-DDD0072FAC0C}"/>
                </a:ext>
              </a:extLst>
            </p:cNvPr>
            <p:cNvSpPr>
              <a:spLocks/>
            </p:cNvSpPr>
            <p:nvPr/>
          </p:nvSpPr>
          <p:spPr>
            <a:xfrm>
              <a:off x="4531972" y="5308600"/>
              <a:ext cx="258911" cy="2286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D9D149-290D-F4C4-D0FD-5438BB1640D0}"/>
                </a:ext>
              </a:extLst>
            </p:cNvPr>
            <p:cNvSpPr>
              <a:spLocks/>
            </p:cNvSpPr>
            <p:nvPr/>
          </p:nvSpPr>
          <p:spPr>
            <a:xfrm>
              <a:off x="3100387" y="5308600"/>
              <a:ext cx="431006" cy="92076"/>
            </a:xfrm>
            <a:custGeom>
              <a:avLst/>
              <a:gdLst>
                <a:gd name="connsiteX0" fmla="*/ 0 w 425450"/>
                <a:gd name="connsiteY0" fmla="*/ 6350 h 63500"/>
                <a:gd name="connsiteX1" fmla="*/ 158750 w 425450"/>
                <a:gd name="connsiteY1" fmla="*/ 0 h 63500"/>
                <a:gd name="connsiteX2" fmla="*/ 165100 w 425450"/>
                <a:gd name="connsiteY2" fmla="*/ 57150 h 63500"/>
                <a:gd name="connsiteX3" fmla="*/ 425450 w 425450"/>
                <a:gd name="connsiteY3" fmla="*/ 53975 h 63500"/>
                <a:gd name="connsiteX4" fmla="*/ 425450 w 425450"/>
                <a:gd name="connsiteY4" fmla="*/ 57150 h 63500"/>
                <a:gd name="connsiteX5" fmla="*/ 419100 w 425450"/>
                <a:gd name="connsiteY5" fmla="*/ 63500 h 63500"/>
                <a:gd name="connsiteX0" fmla="*/ 0 w 423069"/>
                <a:gd name="connsiteY0" fmla="*/ 0 h 71437"/>
                <a:gd name="connsiteX1" fmla="*/ 156369 w 423069"/>
                <a:gd name="connsiteY1" fmla="*/ 7937 h 71437"/>
                <a:gd name="connsiteX2" fmla="*/ 162719 w 423069"/>
                <a:gd name="connsiteY2" fmla="*/ 65087 h 71437"/>
                <a:gd name="connsiteX3" fmla="*/ 423069 w 423069"/>
                <a:gd name="connsiteY3" fmla="*/ 61912 h 71437"/>
                <a:gd name="connsiteX4" fmla="*/ 423069 w 423069"/>
                <a:gd name="connsiteY4" fmla="*/ 65087 h 71437"/>
                <a:gd name="connsiteX5" fmla="*/ 416719 w 423069"/>
                <a:gd name="connsiteY5" fmla="*/ 71437 h 71437"/>
                <a:gd name="connsiteX0" fmla="*/ 0 w 423069"/>
                <a:gd name="connsiteY0" fmla="*/ 0 h 71437"/>
                <a:gd name="connsiteX1" fmla="*/ 156369 w 423069"/>
                <a:gd name="connsiteY1" fmla="*/ 7937 h 71437"/>
                <a:gd name="connsiteX2" fmla="*/ 153194 w 423069"/>
                <a:gd name="connsiteY2" fmla="*/ 65087 h 71437"/>
                <a:gd name="connsiteX3" fmla="*/ 423069 w 423069"/>
                <a:gd name="connsiteY3" fmla="*/ 61912 h 71437"/>
                <a:gd name="connsiteX4" fmla="*/ 423069 w 423069"/>
                <a:gd name="connsiteY4" fmla="*/ 65087 h 71437"/>
                <a:gd name="connsiteX5" fmla="*/ 416719 w 423069"/>
                <a:gd name="connsiteY5" fmla="*/ 71437 h 71437"/>
                <a:gd name="connsiteX0" fmla="*/ 0 w 430213"/>
                <a:gd name="connsiteY0" fmla="*/ 3969 h 63500"/>
                <a:gd name="connsiteX1" fmla="*/ 163513 w 430213"/>
                <a:gd name="connsiteY1" fmla="*/ 0 h 63500"/>
                <a:gd name="connsiteX2" fmla="*/ 160338 w 430213"/>
                <a:gd name="connsiteY2" fmla="*/ 57150 h 63500"/>
                <a:gd name="connsiteX3" fmla="*/ 430213 w 430213"/>
                <a:gd name="connsiteY3" fmla="*/ 53975 h 63500"/>
                <a:gd name="connsiteX4" fmla="*/ 430213 w 430213"/>
                <a:gd name="connsiteY4" fmla="*/ 57150 h 63500"/>
                <a:gd name="connsiteX5" fmla="*/ 423863 w 430213"/>
                <a:gd name="connsiteY5" fmla="*/ 63500 h 63500"/>
                <a:gd name="connsiteX0" fmla="*/ 0 w 550069"/>
                <a:gd name="connsiteY0" fmla="*/ 3969 h 106363"/>
                <a:gd name="connsiteX1" fmla="*/ 163513 w 550069"/>
                <a:gd name="connsiteY1" fmla="*/ 0 h 106363"/>
                <a:gd name="connsiteX2" fmla="*/ 160338 w 550069"/>
                <a:gd name="connsiteY2" fmla="*/ 57150 h 106363"/>
                <a:gd name="connsiteX3" fmla="*/ 430213 w 550069"/>
                <a:gd name="connsiteY3" fmla="*/ 53975 h 106363"/>
                <a:gd name="connsiteX4" fmla="*/ 430213 w 550069"/>
                <a:gd name="connsiteY4" fmla="*/ 57150 h 106363"/>
                <a:gd name="connsiteX5" fmla="*/ 550069 w 550069"/>
                <a:gd name="connsiteY5" fmla="*/ 106363 h 106363"/>
                <a:gd name="connsiteX0" fmla="*/ 0 w 528637"/>
                <a:gd name="connsiteY0" fmla="*/ 3969 h 57150"/>
                <a:gd name="connsiteX1" fmla="*/ 163513 w 528637"/>
                <a:gd name="connsiteY1" fmla="*/ 0 h 57150"/>
                <a:gd name="connsiteX2" fmla="*/ 160338 w 528637"/>
                <a:gd name="connsiteY2" fmla="*/ 57150 h 57150"/>
                <a:gd name="connsiteX3" fmla="*/ 430213 w 528637"/>
                <a:gd name="connsiteY3" fmla="*/ 53975 h 57150"/>
                <a:gd name="connsiteX4" fmla="*/ 430213 w 528637"/>
                <a:gd name="connsiteY4" fmla="*/ 57150 h 57150"/>
                <a:gd name="connsiteX5" fmla="*/ 528637 w 528637"/>
                <a:gd name="connsiteY5" fmla="*/ 15876 h 57150"/>
                <a:gd name="connsiteX0" fmla="*/ 0 w 431006"/>
                <a:gd name="connsiteY0" fmla="*/ 3969 h 92076"/>
                <a:gd name="connsiteX1" fmla="*/ 163513 w 431006"/>
                <a:gd name="connsiteY1" fmla="*/ 0 h 92076"/>
                <a:gd name="connsiteX2" fmla="*/ 160338 w 431006"/>
                <a:gd name="connsiteY2" fmla="*/ 57150 h 92076"/>
                <a:gd name="connsiteX3" fmla="*/ 430213 w 431006"/>
                <a:gd name="connsiteY3" fmla="*/ 53975 h 92076"/>
                <a:gd name="connsiteX4" fmla="*/ 430213 w 431006"/>
                <a:gd name="connsiteY4" fmla="*/ 57150 h 92076"/>
                <a:gd name="connsiteX5" fmla="*/ 431006 w 431006"/>
                <a:gd name="connsiteY5" fmla="*/ 92076 h 9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006" h="92076">
                  <a:moveTo>
                    <a:pt x="0" y="3969"/>
                  </a:moveTo>
                  <a:lnTo>
                    <a:pt x="163513" y="0"/>
                  </a:lnTo>
                  <a:lnTo>
                    <a:pt x="160338" y="57150"/>
                  </a:lnTo>
                  <a:lnTo>
                    <a:pt x="430213" y="53975"/>
                  </a:lnTo>
                  <a:lnTo>
                    <a:pt x="430213" y="57150"/>
                  </a:lnTo>
                  <a:cubicBezTo>
                    <a:pt x="430477" y="68792"/>
                    <a:pt x="430742" y="80434"/>
                    <a:pt x="431006" y="92076"/>
                  </a:cubicBezTo>
                </a:path>
              </a:pathLst>
            </a:cu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2E1D2E-4DE0-CB82-FB72-118D8D2553CD}"/>
                </a:ext>
              </a:extLst>
            </p:cNvPr>
            <p:cNvSpPr>
              <a:spLocks/>
            </p:cNvSpPr>
            <p:nvPr/>
          </p:nvSpPr>
          <p:spPr>
            <a:xfrm>
              <a:off x="5054600" y="5667375"/>
              <a:ext cx="1241425" cy="82550"/>
            </a:xfrm>
            <a:custGeom>
              <a:avLst/>
              <a:gdLst>
                <a:gd name="connsiteX0" fmla="*/ 0 w 1241425"/>
                <a:gd name="connsiteY0" fmla="*/ 19050 h 82550"/>
                <a:gd name="connsiteX1" fmla="*/ 260350 w 1241425"/>
                <a:gd name="connsiteY1" fmla="*/ 19050 h 82550"/>
                <a:gd name="connsiteX2" fmla="*/ 260350 w 1241425"/>
                <a:gd name="connsiteY2" fmla="*/ 82550 h 82550"/>
                <a:gd name="connsiteX3" fmla="*/ 663575 w 1241425"/>
                <a:gd name="connsiteY3" fmla="*/ 82550 h 82550"/>
                <a:gd name="connsiteX4" fmla="*/ 666750 w 1241425"/>
                <a:gd name="connsiteY4" fmla="*/ 0 h 82550"/>
                <a:gd name="connsiteX5" fmla="*/ 895350 w 1241425"/>
                <a:gd name="connsiteY5" fmla="*/ 0 h 82550"/>
                <a:gd name="connsiteX6" fmla="*/ 892175 w 1241425"/>
                <a:gd name="connsiteY6" fmla="*/ 82550 h 82550"/>
                <a:gd name="connsiteX7" fmla="*/ 1241425 w 1241425"/>
                <a:gd name="connsiteY7" fmla="*/ 73025 h 82550"/>
                <a:gd name="connsiteX8" fmla="*/ 1241425 w 1241425"/>
                <a:gd name="connsiteY8" fmla="*/ 73025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425" h="82550">
                  <a:moveTo>
                    <a:pt x="0" y="19050"/>
                  </a:moveTo>
                  <a:lnTo>
                    <a:pt x="260350" y="19050"/>
                  </a:lnTo>
                  <a:lnTo>
                    <a:pt x="260350" y="82550"/>
                  </a:lnTo>
                  <a:lnTo>
                    <a:pt x="663575" y="82550"/>
                  </a:lnTo>
                  <a:lnTo>
                    <a:pt x="666750" y="0"/>
                  </a:lnTo>
                  <a:lnTo>
                    <a:pt x="895350" y="0"/>
                  </a:lnTo>
                  <a:lnTo>
                    <a:pt x="892175" y="82550"/>
                  </a:lnTo>
                  <a:lnTo>
                    <a:pt x="1241425" y="73025"/>
                  </a:lnTo>
                  <a:lnTo>
                    <a:pt x="1241425" y="73025"/>
                  </a:lnTo>
                </a:path>
              </a:pathLst>
            </a:cu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62E49B-F5CD-938F-96CB-39464548FA1F}"/>
                </a:ext>
              </a:extLst>
            </p:cNvPr>
            <p:cNvSpPr>
              <a:spLocks/>
            </p:cNvSpPr>
            <p:nvPr/>
          </p:nvSpPr>
          <p:spPr>
            <a:xfrm>
              <a:off x="2584281" y="5036038"/>
              <a:ext cx="4159250" cy="178004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CF3E5E-13AA-FDB5-9830-3A9BE3AD8660}"/>
                </a:ext>
              </a:extLst>
            </p:cNvPr>
            <p:cNvSpPr txBox="1">
              <a:spLocks/>
            </p:cNvSpPr>
            <p:nvPr/>
          </p:nvSpPr>
          <p:spPr>
            <a:xfrm>
              <a:off x="2418158" y="5823429"/>
              <a:ext cx="27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2EC93F-5C39-2064-05D6-644C8D01EA59}"/>
                </a:ext>
              </a:extLst>
            </p:cNvPr>
            <p:cNvSpPr txBox="1">
              <a:spLocks/>
            </p:cNvSpPr>
            <p:nvPr/>
          </p:nvSpPr>
          <p:spPr>
            <a:xfrm>
              <a:off x="2583166" y="50174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B</a:t>
              </a: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52D4A27-1C19-BA94-4213-E04510EC6BCD}"/>
              </a:ext>
            </a:extLst>
          </p:cNvPr>
          <p:cNvSpPr/>
          <p:nvPr/>
        </p:nvSpPr>
        <p:spPr>
          <a:xfrm>
            <a:off x="4169569" y="4574381"/>
            <a:ext cx="304800" cy="230982"/>
          </a:xfrm>
          <a:custGeom>
            <a:avLst/>
            <a:gdLst>
              <a:gd name="connsiteX0" fmla="*/ 0 w 304800"/>
              <a:gd name="connsiteY0" fmla="*/ 214313 h 230982"/>
              <a:gd name="connsiteX1" fmla="*/ 88106 w 304800"/>
              <a:gd name="connsiteY1" fmla="*/ 0 h 230982"/>
              <a:gd name="connsiteX2" fmla="*/ 250031 w 304800"/>
              <a:gd name="connsiteY2" fmla="*/ 0 h 230982"/>
              <a:gd name="connsiteX3" fmla="*/ 304800 w 304800"/>
              <a:gd name="connsiteY3" fmla="*/ 230982 h 23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230982">
                <a:moveTo>
                  <a:pt x="0" y="214313"/>
                </a:moveTo>
                <a:lnTo>
                  <a:pt x="88106" y="0"/>
                </a:lnTo>
                <a:lnTo>
                  <a:pt x="250031" y="0"/>
                </a:lnTo>
                <a:lnTo>
                  <a:pt x="304800" y="230982"/>
                </a:ln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BB109F-48F2-8CC5-CA9E-C07C12453D7E}"/>
              </a:ext>
            </a:extLst>
          </p:cNvPr>
          <p:cNvSpPr/>
          <p:nvPr/>
        </p:nvSpPr>
        <p:spPr>
          <a:xfrm>
            <a:off x="4867647" y="4587694"/>
            <a:ext cx="304800" cy="230982"/>
          </a:xfrm>
          <a:custGeom>
            <a:avLst/>
            <a:gdLst>
              <a:gd name="connsiteX0" fmla="*/ 0 w 304800"/>
              <a:gd name="connsiteY0" fmla="*/ 214313 h 230982"/>
              <a:gd name="connsiteX1" fmla="*/ 88106 w 304800"/>
              <a:gd name="connsiteY1" fmla="*/ 0 h 230982"/>
              <a:gd name="connsiteX2" fmla="*/ 250031 w 304800"/>
              <a:gd name="connsiteY2" fmla="*/ 0 h 230982"/>
              <a:gd name="connsiteX3" fmla="*/ 304800 w 304800"/>
              <a:gd name="connsiteY3" fmla="*/ 230982 h 23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230982">
                <a:moveTo>
                  <a:pt x="0" y="214313"/>
                </a:moveTo>
                <a:lnTo>
                  <a:pt x="88106" y="0"/>
                </a:lnTo>
                <a:lnTo>
                  <a:pt x="250031" y="0"/>
                </a:lnTo>
                <a:lnTo>
                  <a:pt x="304800" y="230982"/>
                </a:ln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2828EA-D0A4-C9E1-B6EC-AD22EEA9E88D}"/>
              </a:ext>
            </a:extLst>
          </p:cNvPr>
          <p:cNvSpPr txBox="1">
            <a:spLocks/>
          </p:cNvSpPr>
          <p:nvPr/>
        </p:nvSpPr>
        <p:spPr>
          <a:xfrm>
            <a:off x="8958866" y="3907014"/>
            <a:ext cx="321304" cy="598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44C4C8-809B-17FD-AC48-88E63ABF08B1}"/>
              </a:ext>
            </a:extLst>
          </p:cNvPr>
          <p:cNvSpPr txBox="1">
            <a:spLocks/>
          </p:cNvSpPr>
          <p:nvPr/>
        </p:nvSpPr>
        <p:spPr>
          <a:xfrm>
            <a:off x="8744819" y="913178"/>
            <a:ext cx="374699" cy="598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08550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138C4-9F75-3012-CE03-BE118FCA0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4C9505-1DF5-76AA-8488-954FD2113301}"/>
              </a:ext>
            </a:extLst>
          </p:cNvPr>
          <p:cNvSpPr txBox="1"/>
          <p:nvPr/>
        </p:nvSpPr>
        <p:spPr>
          <a:xfrm>
            <a:off x="265176" y="201775"/>
            <a:ext cx="1877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(Front)</a:t>
            </a:r>
          </a:p>
          <a:p>
            <a:r>
              <a:rPr lang="en-SG" sz="1600" dirty="0"/>
              <a:t>Post Pull Test</a:t>
            </a:r>
          </a:p>
        </p:txBody>
      </p:sp>
      <p:pic>
        <p:nvPicPr>
          <p:cNvPr id="4" name="Picture 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7EB90FB-5004-4A39-6BFC-A9F153C9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3" t="7559" r="39418" b="3556"/>
          <a:stretch/>
        </p:blipFill>
        <p:spPr>
          <a:xfrm rot="5238487">
            <a:off x="4177871" y="-1793811"/>
            <a:ext cx="3696260" cy="7689757"/>
          </a:xfrm>
          <a:prstGeom prst="rect">
            <a:avLst/>
          </a:prstGeom>
        </p:spPr>
      </p:pic>
      <p:pic>
        <p:nvPicPr>
          <p:cNvPr id="7" name="Picture 6" descr="A close-up of a rectangular object&#10;&#10;AI-generated content may be incorrect.">
            <a:extLst>
              <a:ext uri="{FF2B5EF4-FFF2-40B4-BE49-F238E27FC236}">
                <a16:creationId xmlns:a16="http://schemas.microsoft.com/office/drawing/2014/main" id="{D0BB787F-B32F-057F-6B76-8FD7640CF1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1" r="44753"/>
          <a:stretch/>
        </p:blipFill>
        <p:spPr>
          <a:xfrm rot="5400000">
            <a:off x="4756525" y="952107"/>
            <a:ext cx="2817829" cy="86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25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icroscope&#10;&#10;AI-generated content may be incorrect.">
            <a:extLst>
              <a:ext uri="{FF2B5EF4-FFF2-40B4-BE49-F238E27FC236}">
                <a16:creationId xmlns:a16="http://schemas.microsoft.com/office/drawing/2014/main" id="{9D2377E2-98D3-522F-BF37-7FE743796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 t="27014" b="6860"/>
          <a:stretch/>
        </p:blipFill>
        <p:spPr>
          <a:xfrm flipH="1">
            <a:off x="3232150" y="1549400"/>
            <a:ext cx="2069034" cy="199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911933-B317-AF2C-2A6C-29D6630DCF20}"/>
              </a:ext>
            </a:extLst>
          </p:cNvPr>
          <p:cNvSpPr txBox="1"/>
          <p:nvPr/>
        </p:nvSpPr>
        <p:spPr>
          <a:xfrm>
            <a:off x="122846" y="77024"/>
            <a:ext cx="36100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A12 Nearside Pad 1</a:t>
            </a:r>
            <a:endParaRPr lang="en-SG" dirty="0"/>
          </a:p>
          <a:p>
            <a:endParaRPr lang="en-SG" dirty="0"/>
          </a:p>
        </p:txBody>
      </p:sp>
      <p:pic>
        <p:nvPicPr>
          <p:cNvPr id="4" name="Picture 3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716644FC-3456-7FD1-0AB9-93DCEF0861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5" t="35240" r="8504" b="2942"/>
          <a:stretch/>
        </p:blipFill>
        <p:spPr>
          <a:xfrm rot="10800000" flipH="1">
            <a:off x="5734051" y="1771647"/>
            <a:ext cx="1786459" cy="17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6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896A54D0-0BF1-79DC-0257-B8469BB776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1" t="2359" r="3307" b="39507"/>
          <a:stretch/>
        </p:blipFill>
        <p:spPr>
          <a:xfrm>
            <a:off x="2633729" y="-62069"/>
            <a:ext cx="8454980" cy="3610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9B046-75A7-DECD-1054-C1FDEF15E62B}"/>
              </a:ext>
            </a:extLst>
          </p:cNvPr>
          <p:cNvSpPr txBox="1"/>
          <p:nvPr/>
        </p:nvSpPr>
        <p:spPr>
          <a:xfrm>
            <a:off x="265176" y="201775"/>
            <a:ext cx="22554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Nearside</a:t>
            </a:r>
          </a:p>
          <a:p>
            <a:endParaRPr lang="en-SG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C6FA0-A415-8F94-C84A-41A8390BA81A}"/>
              </a:ext>
            </a:extLst>
          </p:cNvPr>
          <p:cNvSpPr txBox="1"/>
          <p:nvPr/>
        </p:nvSpPr>
        <p:spPr>
          <a:xfrm>
            <a:off x="265176" y="894273"/>
            <a:ext cx="22128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1,2,3 (Purple Area): Vias are 4.77um -&gt; Compression of Gold?</a:t>
            </a:r>
          </a:p>
          <a:p>
            <a:r>
              <a:rPr lang="en-SG" sz="1600" dirty="0"/>
              <a:t>Matches with other strip</a:t>
            </a:r>
          </a:p>
          <a:p>
            <a:endParaRPr lang="en-SG" sz="1600" dirty="0"/>
          </a:p>
          <a:p>
            <a:r>
              <a:rPr lang="en-SG" sz="1600" dirty="0"/>
              <a:t>Yellow Area: Loss of gold vias, and seeing the adhesion layer metal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C0D18-52D0-C877-FF80-165E6FA9CE43}"/>
              </a:ext>
            </a:extLst>
          </p:cNvPr>
          <p:cNvSpPr/>
          <p:nvPr/>
        </p:nvSpPr>
        <p:spPr>
          <a:xfrm>
            <a:off x="3371616" y="570769"/>
            <a:ext cx="4295775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7E83DF55-E85B-2A9E-7345-C434FB50B9B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458" b="29499"/>
          <a:stretch/>
        </p:blipFill>
        <p:spPr>
          <a:xfrm>
            <a:off x="2633729" y="3371047"/>
            <a:ext cx="8800437" cy="41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F1CA2-17AA-ABDE-7C3B-7DA4E7A2E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51552E9F-7C84-6204-942B-67B1346909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1" t="2359" r="3307" b="39507"/>
          <a:stretch/>
        </p:blipFill>
        <p:spPr>
          <a:xfrm>
            <a:off x="2633729" y="-62069"/>
            <a:ext cx="8454980" cy="3610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3AEEF8-4D42-4D6A-351C-18A5AFA4F7A2}"/>
              </a:ext>
            </a:extLst>
          </p:cNvPr>
          <p:cNvSpPr/>
          <p:nvPr/>
        </p:nvSpPr>
        <p:spPr>
          <a:xfrm>
            <a:off x="8146806" y="524941"/>
            <a:ext cx="960342" cy="1007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44B35-2C24-B229-FB17-39AD6C56F887}"/>
              </a:ext>
            </a:extLst>
          </p:cNvPr>
          <p:cNvSpPr txBox="1"/>
          <p:nvPr/>
        </p:nvSpPr>
        <p:spPr>
          <a:xfrm>
            <a:off x="10830238" y="524941"/>
            <a:ext cx="124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11454-EE60-8619-34FB-12C5DA3A60D4}"/>
              </a:ext>
            </a:extLst>
          </p:cNvPr>
          <p:cNvSpPr txBox="1"/>
          <p:nvPr/>
        </p:nvSpPr>
        <p:spPr>
          <a:xfrm>
            <a:off x="255885" y="894273"/>
            <a:ext cx="23685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4(Purple Area):</a:t>
            </a:r>
          </a:p>
          <a:p>
            <a:r>
              <a:rPr lang="en-SG" sz="1600" dirty="0"/>
              <a:t>Loss of material till a depth of approx. -30um</a:t>
            </a:r>
          </a:p>
          <a:p>
            <a:r>
              <a:rPr lang="en-SG" sz="1600" dirty="0"/>
              <a:t>Glass failure</a:t>
            </a:r>
          </a:p>
          <a:p>
            <a:r>
              <a:rPr lang="en-SG" sz="1600" dirty="0"/>
              <a:t>Indicative of </a:t>
            </a:r>
            <a:r>
              <a:rPr lang="en-SG" sz="1600" dirty="0" err="1"/>
              <a:t>conchidal</a:t>
            </a:r>
            <a:r>
              <a:rPr lang="en-SG" sz="1600" dirty="0"/>
              <a:t> fracture</a:t>
            </a:r>
          </a:p>
          <a:p>
            <a:r>
              <a:rPr lang="en-SG" sz="1600" dirty="0"/>
              <a:t>Formed only after annealing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5B01B-B713-E0D0-7F4F-FD6C9DFE7400}"/>
              </a:ext>
            </a:extLst>
          </p:cNvPr>
          <p:cNvSpPr txBox="1"/>
          <p:nvPr/>
        </p:nvSpPr>
        <p:spPr>
          <a:xfrm>
            <a:off x="265176" y="201775"/>
            <a:ext cx="22554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Nearside</a:t>
            </a:r>
          </a:p>
          <a:p>
            <a:endParaRPr lang="en-SG" sz="2800" dirty="0"/>
          </a:p>
        </p:txBody>
      </p:sp>
      <p:pic>
        <p:nvPicPr>
          <p:cNvPr id="10" name="Picture 9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8439763C-ED87-D980-9B9A-EB089B4A23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458" b="29499"/>
          <a:stretch/>
        </p:blipFill>
        <p:spPr>
          <a:xfrm>
            <a:off x="2633729" y="3371047"/>
            <a:ext cx="8800437" cy="41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7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073E3-6F39-3F5C-FB0A-D61DF9E2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1E0CEFE9-80B2-43CD-D5D9-496AE15F5C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1" t="2359" r="3307" b="39507"/>
          <a:stretch/>
        </p:blipFill>
        <p:spPr>
          <a:xfrm>
            <a:off x="2633729" y="-62069"/>
            <a:ext cx="8454980" cy="3610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05C02-EBCE-5545-E3DB-7C7DF6B21D76}"/>
              </a:ext>
            </a:extLst>
          </p:cNvPr>
          <p:cNvSpPr txBox="1"/>
          <p:nvPr/>
        </p:nvSpPr>
        <p:spPr>
          <a:xfrm>
            <a:off x="10830238" y="524941"/>
            <a:ext cx="124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85904-1C9C-274F-4003-364A25C83FF0}"/>
              </a:ext>
            </a:extLst>
          </p:cNvPr>
          <p:cNvSpPr txBox="1"/>
          <p:nvPr/>
        </p:nvSpPr>
        <p:spPr>
          <a:xfrm>
            <a:off x="255885" y="894273"/>
            <a:ext cx="23685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5,6,7 (Purple Area):</a:t>
            </a:r>
          </a:p>
          <a:p>
            <a:r>
              <a:rPr lang="en-SG" sz="1600" dirty="0"/>
              <a:t>Vias are 4.77um high  -&gt; Compression of Gold?</a:t>
            </a:r>
          </a:p>
          <a:p>
            <a:r>
              <a:rPr lang="en-SG" sz="1600" dirty="0"/>
              <a:t>Matches with other strip</a:t>
            </a:r>
          </a:p>
          <a:p>
            <a:r>
              <a:rPr lang="en-SG" sz="1600" dirty="0"/>
              <a:t>Failure at adhesion layer and gold </a:t>
            </a:r>
          </a:p>
          <a:p>
            <a:r>
              <a:rPr lang="en-SG" sz="1600" dirty="0"/>
              <a:t>Pad 5: Little specks in the middle with no data -&gt; loss of material beyond adhesion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4B0390-EED4-E6D3-C796-714C75C95636}"/>
              </a:ext>
            </a:extLst>
          </p:cNvPr>
          <p:cNvSpPr/>
          <p:nvPr/>
        </p:nvSpPr>
        <p:spPr>
          <a:xfrm>
            <a:off x="3314466" y="2304648"/>
            <a:ext cx="4295775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9EEC5-E738-52E9-A1C4-B30B4FF95533}"/>
              </a:ext>
            </a:extLst>
          </p:cNvPr>
          <p:cNvSpPr txBox="1"/>
          <p:nvPr/>
        </p:nvSpPr>
        <p:spPr>
          <a:xfrm>
            <a:off x="265176" y="201775"/>
            <a:ext cx="22554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Nearside</a:t>
            </a:r>
          </a:p>
          <a:p>
            <a:endParaRPr lang="en-SG" sz="2800" dirty="0"/>
          </a:p>
        </p:txBody>
      </p:sp>
      <p:pic>
        <p:nvPicPr>
          <p:cNvPr id="10" name="Picture 9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804680E0-2FD4-2512-CC9E-60B75DCE40B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458" b="29499"/>
          <a:stretch/>
        </p:blipFill>
        <p:spPr>
          <a:xfrm>
            <a:off x="2633729" y="3371047"/>
            <a:ext cx="8800437" cy="41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6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16886-228E-118E-DEF6-9CA25BF6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CE7407D4-B724-41B4-E989-2799D3E7F4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1" t="2359" r="3307" b="39507"/>
          <a:stretch/>
        </p:blipFill>
        <p:spPr>
          <a:xfrm>
            <a:off x="2633729" y="-62069"/>
            <a:ext cx="8454980" cy="3610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AF9708-8FCE-8B65-51CE-97550F9AAEA0}"/>
              </a:ext>
            </a:extLst>
          </p:cNvPr>
          <p:cNvSpPr txBox="1"/>
          <p:nvPr/>
        </p:nvSpPr>
        <p:spPr>
          <a:xfrm>
            <a:off x="10830238" y="524941"/>
            <a:ext cx="124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FA07AF-4528-E4FA-EB50-80E797919477}"/>
              </a:ext>
            </a:extLst>
          </p:cNvPr>
          <p:cNvSpPr txBox="1"/>
          <p:nvPr/>
        </p:nvSpPr>
        <p:spPr>
          <a:xfrm>
            <a:off x="255885" y="894273"/>
            <a:ext cx="2368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8: Not as obvious that there are individual vias removed here</a:t>
            </a:r>
          </a:p>
          <a:p>
            <a:r>
              <a:rPr lang="en-SG" sz="1600" dirty="0"/>
              <a:t>Indicative that failure is at a layer higher, need to cross reference with other strip.</a:t>
            </a:r>
          </a:p>
          <a:p>
            <a:r>
              <a:rPr lang="en-SG" sz="1600" dirty="0"/>
              <a:t>Failure glass, and adhesion layer metal.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44FD52-3146-96C8-6AAB-E6786D43B903}"/>
              </a:ext>
            </a:extLst>
          </p:cNvPr>
          <p:cNvSpPr/>
          <p:nvPr/>
        </p:nvSpPr>
        <p:spPr>
          <a:xfrm>
            <a:off x="8315325" y="2126272"/>
            <a:ext cx="828676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39F8C-8307-FC1B-812D-9E31FF81B569}"/>
              </a:ext>
            </a:extLst>
          </p:cNvPr>
          <p:cNvSpPr txBox="1"/>
          <p:nvPr/>
        </p:nvSpPr>
        <p:spPr>
          <a:xfrm>
            <a:off x="265176" y="201775"/>
            <a:ext cx="22554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Nearside</a:t>
            </a:r>
          </a:p>
          <a:p>
            <a:endParaRPr lang="en-SG" sz="2800" dirty="0"/>
          </a:p>
        </p:txBody>
      </p:sp>
      <p:pic>
        <p:nvPicPr>
          <p:cNvPr id="6" name="Picture 5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4F59E4E4-E6CA-612D-E2A5-86BD9E12866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458" b="29499"/>
          <a:stretch/>
        </p:blipFill>
        <p:spPr>
          <a:xfrm>
            <a:off x="2633729" y="3371047"/>
            <a:ext cx="8800437" cy="41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782E9-0C78-EB01-FC94-E1CD4674B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D50DA412-4683-4EA3-E87E-F3C4D76195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1" t="2359" r="3307" b="39507"/>
          <a:stretch/>
        </p:blipFill>
        <p:spPr>
          <a:xfrm>
            <a:off x="2633729" y="-62069"/>
            <a:ext cx="8454980" cy="3610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BD3E7-8BEB-296A-FFEC-E64B0E55C838}"/>
              </a:ext>
            </a:extLst>
          </p:cNvPr>
          <p:cNvSpPr txBox="1"/>
          <p:nvPr/>
        </p:nvSpPr>
        <p:spPr>
          <a:xfrm>
            <a:off x="10830238" y="524941"/>
            <a:ext cx="124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6D3E4-BBB9-8FE3-E34E-8D4D811E0D50}"/>
              </a:ext>
            </a:extLst>
          </p:cNvPr>
          <p:cNvSpPr txBox="1"/>
          <p:nvPr/>
        </p:nvSpPr>
        <p:spPr>
          <a:xfrm>
            <a:off x="255885" y="894273"/>
            <a:ext cx="23685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9: Definite transfer of gold from other strip, whole pad has transferred over. </a:t>
            </a:r>
          </a:p>
          <a:p>
            <a:r>
              <a:rPr lang="en-SG" sz="1600" dirty="0"/>
              <a:t>Height of feature: 12um. </a:t>
            </a:r>
          </a:p>
          <a:p>
            <a:r>
              <a:rPr lang="en-SG" sz="1600" dirty="0"/>
              <a:t>Looking at glinting from picture is definitely glass failure.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2573C-9B0F-03CD-6B8F-0C2BD4989455}"/>
              </a:ext>
            </a:extLst>
          </p:cNvPr>
          <p:cNvSpPr/>
          <p:nvPr/>
        </p:nvSpPr>
        <p:spPr>
          <a:xfrm>
            <a:off x="3314466" y="2304648"/>
            <a:ext cx="4295775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B817C-3D91-1F99-8A87-63642ED1B519}"/>
              </a:ext>
            </a:extLst>
          </p:cNvPr>
          <p:cNvSpPr txBox="1"/>
          <p:nvPr/>
        </p:nvSpPr>
        <p:spPr>
          <a:xfrm>
            <a:off x="265176" y="201775"/>
            <a:ext cx="225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Nearside</a:t>
            </a:r>
          </a:p>
        </p:txBody>
      </p:sp>
      <p:pic>
        <p:nvPicPr>
          <p:cNvPr id="2" name="Picture 1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BCA51A2E-D688-1CB2-79CA-6F29707590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458" b="29499"/>
          <a:stretch/>
        </p:blipFill>
        <p:spPr>
          <a:xfrm>
            <a:off x="2633729" y="3371047"/>
            <a:ext cx="8800437" cy="41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2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1C349-B029-3DFD-CC2E-0006120DC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33BB38A7-EE0A-2616-342A-C439D45D15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1" t="2359" r="3307" b="39507"/>
          <a:stretch/>
        </p:blipFill>
        <p:spPr>
          <a:xfrm>
            <a:off x="2633729" y="-62069"/>
            <a:ext cx="8454980" cy="3610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67F29-5A56-1CD1-BADC-CE3639E414CB}"/>
              </a:ext>
            </a:extLst>
          </p:cNvPr>
          <p:cNvSpPr txBox="1"/>
          <p:nvPr/>
        </p:nvSpPr>
        <p:spPr>
          <a:xfrm>
            <a:off x="10830238" y="524941"/>
            <a:ext cx="124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Pad4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51162-BD31-5494-CE0D-85B10202A7FC}"/>
              </a:ext>
            </a:extLst>
          </p:cNvPr>
          <p:cNvSpPr txBox="1"/>
          <p:nvPr/>
        </p:nvSpPr>
        <p:spPr>
          <a:xfrm>
            <a:off x="255885" y="894273"/>
            <a:ext cx="23685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Pad 9: Definite transfer of gold from other strip, whole pad has transferred over. </a:t>
            </a:r>
          </a:p>
          <a:p>
            <a:r>
              <a:rPr lang="en-SG" sz="1600" dirty="0"/>
              <a:t>Height of feature: 12um. </a:t>
            </a:r>
          </a:p>
          <a:p>
            <a:r>
              <a:rPr lang="en-SG" sz="1600" dirty="0"/>
              <a:t>Looking at glinting from picture is definitely glass failure.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6F666-9DE3-FC40-1989-6711D258DD44}"/>
              </a:ext>
            </a:extLst>
          </p:cNvPr>
          <p:cNvSpPr txBox="1"/>
          <p:nvPr/>
        </p:nvSpPr>
        <p:spPr>
          <a:xfrm>
            <a:off x="265176" y="201775"/>
            <a:ext cx="225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A72 Nearside</a:t>
            </a:r>
          </a:p>
        </p:txBody>
      </p:sp>
    </p:spTree>
    <p:extLst>
      <p:ext uri="{BB962C8B-B14F-4D97-AF65-F5344CB8AC3E}">
        <p14:creationId xmlns:p14="http://schemas.microsoft.com/office/powerpoint/2010/main" val="151824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892</Words>
  <Application>Microsoft Office PowerPoint</Application>
  <PresentationFormat>Widescreen</PresentationFormat>
  <Paragraphs>147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A72-A12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Ang, Ariel E R</dc:creator>
  <cp:lastModifiedBy>Ang, Ariel E R</cp:lastModifiedBy>
  <cp:revision>169</cp:revision>
  <dcterms:created xsi:type="dcterms:W3CDTF">2025-05-14T16:49:42Z</dcterms:created>
  <dcterms:modified xsi:type="dcterms:W3CDTF">2025-05-22T10:48:34Z</dcterms:modified>
</cp:coreProperties>
</file>